
<file path=[Content_Types].xml><?xml version="1.0" encoding="utf-8"?>
<Types xmlns="http://schemas.openxmlformats.org/package/2006/content-types">
  <Default Extension="avi" ContentType="video/x-msvideo"/>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466" r:id="rId3"/>
    <p:sldId id="339" r:id="rId4"/>
    <p:sldId id="403" r:id="rId5"/>
    <p:sldId id="448" r:id="rId6"/>
    <p:sldId id="449" r:id="rId7"/>
    <p:sldId id="463" r:id="rId8"/>
    <p:sldId id="451" r:id="rId9"/>
    <p:sldId id="427" r:id="rId10"/>
    <p:sldId id="453" r:id="rId11"/>
    <p:sldId id="456" r:id="rId12"/>
    <p:sldId id="457" r:id="rId13"/>
    <p:sldId id="454" r:id="rId14"/>
    <p:sldId id="455" r:id="rId15"/>
    <p:sldId id="425" r:id="rId16"/>
    <p:sldId id="459" r:id="rId17"/>
    <p:sldId id="462" r:id="rId18"/>
    <p:sldId id="461" r:id="rId19"/>
    <p:sldId id="429" r:id="rId20"/>
    <p:sldId id="431" r:id="rId21"/>
    <p:sldId id="433" r:id="rId22"/>
    <p:sldId id="434" r:id="rId23"/>
    <p:sldId id="435" r:id="rId24"/>
    <p:sldId id="438" r:id="rId25"/>
    <p:sldId id="439" r:id="rId26"/>
    <p:sldId id="440" r:id="rId27"/>
    <p:sldId id="442" r:id="rId28"/>
    <p:sldId id="405" r:id="rId29"/>
    <p:sldId id="417" r:id="rId30"/>
    <p:sldId id="418" r:id="rId31"/>
    <p:sldId id="419" r:id="rId32"/>
    <p:sldId id="420" r:id="rId33"/>
    <p:sldId id="421" r:id="rId34"/>
    <p:sldId id="422" r:id="rId35"/>
    <p:sldId id="423" r:id="rId36"/>
    <p:sldId id="340" r:id="rId37"/>
    <p:sldId id="464" r:id="rId38"/>
    <p:sldId id="465" r:id="rId39"/>
  </p:sldIdLst>
  <p:sldSz cx="9144000" cy="6858000" type="letter"/>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76" autoAdjust="0"/>
    <p:restoredTop sz="88571" autoAdjust="0"/>
  </p:normalViewPr>
  <p:slideViewPr>
    <p:cSldViewPr>
      <p:cViewPr varScale="1">
        <p:scale>
          <a:sx n="85" d="100"/>
          <a:sy n="85" d="100"/>
        </p:scale>
        <p:origin x="3136" y="68"/>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520"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7346" name="Group 21"/>
          <p:cNvGrpSpPr>
            <a:grpSpLocks/>
          </p:cNvGrpSpPr>
          <p:nvPr/>
        </p:nvGrpSpPr>
        <p:grpSpPr bwMode="auto">
          <a:xfrm>
            <a:off x="3657600" y="1279525"/>
            <a:ext cx="3251200" cy="7200900"/>
            <a:chOff x="2160" y="768"/>
            <a:chExt cx="1920" cy="4320"/>
          </a:xfrm>
        </p:grpSpPr>
        <p:sp>
          <p:nvSpPr>
            <p:cNvPr id="3074" name="Line 2"/>
            <p:cNvSpPr>
              <a:spLocks noChangeShapeType="1"/>
            </p:cNvSpPr>
            <p:nvPr/>
          </p:nvSpPr>
          <p:spPr bwMode="auto">
            <a:xfrm>
              <a:off x="2160" y="768"/>
              <a:ext cx="1920" cy="0"/>
            </a:xfrm>
            <a:prstGeom prst="line">
              <a:avLst/>
            </a:prstGeom>
            <a:noFill/>
            <a:ln w="12700">
              <a:solidFill>
                <a:schemeClr val="bg2"/>
              </a:solidFill>
              <a:prstDash val="sysDot"/>
              <a:round/>
              <a:headEnd/>
              <a:tailEnd/>
            </a:ln>
            <a:effectLst/>
          </p:spPr>
          <p:txBody>
            <a:bodyPr/>
            <a:lstStyle/>
            <a:p>
              <a:pPr>
                <a:defRPr/>
              </a:pPr>
              <a:endParaRPr lang="en-US"/>
            </a:p>
          </p:txBody>
        </p:sp>
        <p:sp>
          <p:nvSpPr>
            <p:cNvPr id="3075" name="Line 3"/>
            <p:cNvSpPr>
              <a:spLocks noChangeShapeType="1"/>
            </p:cNvSpPr>
            <p:nvPr/>
          </p:nvSpPr>
          <p:spPr bwMode="auto">
            <a:xfrm>
              <a:off x="2160" y="1008"/>
              <a:ext cx="1920" cy="0"/>
            </a:xfrm>
            <a:prstGeom prst="line">
              <a:avLst/>
            </a:prstGeom>
            <a:noFill/>
            <a:ln w="12700">
              <a:solidFill>
                <a:schemeClr val="bg2"/>
              </a:solidFill>
              <a:prstDash val="sysDot"/>
              <a:round/>
              <a:headEnd/>
              <a:tailEnd/>
            </a:ln>
            <a:effectLst/>
          </p:spPr>
          <p:txBody>
            <a:bodyPr/>
            <a:lstStyle/>
            <a:p>
              <a:pPr>
                <a:defRPr/>
              </a:pPr>
              <a:endParaRPr lang="en-US"/>
            </a:p>
          </p:txBody>
        </p:sp>
        <p:sp>
          <p:nvSpPr>
            <p:cNvPr id="3076" name="Line 4"/>
            <p:cNvSpPr>
              <a:spLocks noChangeShapeType="1"/>
            </p:cNvSpPr>
            <p:nvPr/>
          </p:nvSpPr>
          <p:spPr bwMode="auto">
            <a:xfrm>
              <a:off x="2160" y="1248"/>
              <a:ext cx="1920" cy="0"/>
            </a:xfrm>
            <a:prstGeom prst="line">
              <a:avLst/>
            </a:prstGeom>
            <a:noFill/>
            <a:ln w="12700">
              <a:solidFill>
                <a:schemeClr val="bg2"/>
              </a:solidFill>
              <a:prstDash val="sysDot"/>
              <a:round/>
              <a:headEnd/>
              <a:tailEnd/>
            </a:ln>
            <a:effectLst/>
          </p:spPr>
          <p:txBody>
            <a:bodyPr/>
            <a:lstStyle/>
            <a:p>
              <a:pPr>
                <a:defRPr/>
              </a:pPr>
              <a:endParaRPr lang="en-US"/>
            </a:p>
          </p:txBody>
        </p:sp>
        <p:sp>
          <p:nvSpPr>
            <p:cNvPr id="3077" name="Line 5"/>
            <p:cNvSpPr>
              <a:spLocks noChangeShapeType="1"/>
            </p:cNvSpPr>
            <p:nvPr/>
          </p:nvSpPr>
          <p:spPr bwMode="auto">
            <a:xfrm>
              <a:off x="2160" y="1488"/>
              <a:ext cx="1920" cy="0"/>
            </a:xfrm>
            <a:prstGeom prst="line">
              <a:avLst/>
            </a:prstGeom>
            <a:noFill/>
            <a:ln w="12700">
              <a:solidFill>
                <a:schemeClr val="bg2"/>
              </a:solidFill>
              <a:prstDash val="sysDot"/>
              <a:round/>
              <a:headEnd/>
              <a:tailEnd/>
            </a:ln>
            <a:effectLst/>
          </p:spPr>
          <p:txBody>
            <a:bodyPr/>
            <a:lstStyle/>
            <a:p>
              <a:pPr>
                <a:defRPr/>
              </a:pPr>
              <a:endParaRPr lang="en-US"/>
            </a:p>
          </p:txBody>
        </p:sp>
        <p:sp>
          <p:nvSpPr>
            <p:cNvPr id="3078" name="Line 6"/>
            <p:cNvSpPr>
              <a:spLocks noChangeShapeType="1"/>
            </p:cNvSpPr>
            <p:nvPr/>
          </p:nvSpPr>
          <p:spPr bwMode="auto">
            <a:xfrm>
              <a:off x="2160" y="1728"/>
              <a:ext cx="1920" cy="0"/>
            </a:xfrm>
            <a:prstGeom prst="line">
              <a:avLst/>
            </a:prstGeom>
            <a:noFill/>
            <a:ln w="12700">
              <a:solidFill>
                <a:schemeClr val="bg2"/>
              </a:solidFill>
              <a:prstDash val="sysDot"/>
              <a:round/>
              <a:headEnd/>
              <a:tailEnd/>
            </a:ln>
            <a:effectLst/>
          </p:spPr>
          <p:txBody>
            <a:bodyPr/>
            <a:lstStyle/>
            <a:p>
              <a:pPr>
                <a:defRPr/>
              </a:pPr>
              <a:endParaRPr lang="en-US"/>
            </a:p>
          </p:txBody>
        </p:sp>
        <p:sp>
          <p:nvSpPr>
            <p:cNvPr id="3079" name="Line 7"/>
            <p:cNvSpPr>
              <a:spLocks noChangeShapeType="1"/>
            </p:cNvSpPr>
            <p:nvPr/>
          </p:nvSpPr>
          <p:spPr bwMode="auto">
            <a:xfrm>
              <a:off x="2160" y="1968"/>
              <a:ext cx="1920" cy="0"/>
            </a:xfrm>
            <a:prstGeom prst="line">
              <a:avLst/>
            </a:prstGeom>
            <a:noFill/>
            <a:ln w="12700">
              <a:solidFill>
                <a:schemeClr val="bg2"/>
              </a:solidFill>
              <a:prstDash val="sysDot"/>
              <a:round/>
              <a:headEnd/>
              <a:tailEnd/>
            </a:ln>
            <a:effectLst/>
          </p:spPr>
          <p:txBody>
            <a:bodyPr/>
            <a:lstStyle/>
            <a:p>
              <a:pPr>
                <a:defRPr/>
              </a:pPr>
              <a:endParaRPr lang="en-US"/>
            </a:p>
          </p:txBody>
        </p:sp>
        <p:sp>
          <p:nvSpPr>
            <p:cNvPr id="3080" name="Line 8"/>
            <p:cNvSpPr>
              <a:spLocks noChangeShapeType="1"/>
            </p:cNvSpPr>
            <p:nvPr/>
          </p:nvSpPr>
          <p:spPr bwMode="auto">
            <a:xfrm>
              <a:off x="2160" y="2208"/>
              <a:ext cx="1920" cy="0"/>
            </a:xfrm>
            <a:prstGeom prst="line">
              <a:avLst/>
            </a:prstGeom>
            <a:noFill/>
            <a:ln w="12700">
              <a:solidFill>
                <a:schemeClr val="bg2"/>
              </a:solidFill>
              <a:prstDash val="sysDot"/>
              <a:round/>
              <a:headEnd/>
              <a:tailEnd/>
            </a:ln>
            <a:effectLst/>
          </p:spPr>
          <p:txBody>
            <a:bodyPr/>
            <a:lstStyle/>
            <a:p>
              <a:pPr>
                <a:defRPr/>
              </a:pPr>
              <a:endParaRPr lang="en-US"/>
            </a:p>
          </p:txBody>
        </p:sp>
        <p:sp>
          <p:nvSpPr>
            <p:cNvPr id="3081" name="Line 9"/>
            <p:cNvSpPr>
              <a:spLocks noChangeShapeType="1"/>
            </p:cNvSpPr>
            <p:nvPr/>
          </p:nvSpPr>
          <p:spPr bwMode="auto">
            <a:xfrm>
              <a:off x="2160" y="2448"/>
              <a:ext cx="1920" cy="0"/>
            </a:xfrm>
            <a:prstGeom prst="line">
              <a:avLst/>
            </a:prstGeom>
            <a:noFill/>
            <a:ln w="12700">
              <a:solidFill>
                <a:schemeClr val="bg2"/>
              </a:solidFill>
              <a:prstDash val="sysDot"/>
              <a:round/>
              <a:headEnd/>
              <a:tailEnd/>
            </a:ln>
            <a:effectLst/>
          </p:spPr>
          <p:txBody>
            <a:bodyPr/>
            <a:lstStyle/>
            <a:p>
              <a:pPr>
                <a:defRPr/>
              </a:pPr>
              <a:endParaRPr lang="en-US"/>
            </a:p>
          </p:txBody>
        </p:sp>
        <p:sp>
          <p:nvSpPr>
            <p:cNvPr id="3082" name="Line 10"/>
            <p:cNvSpPr>
              <a:spLocks noChangeShapeType="1"/>
            </p:cNvSpPr>
            <p:nvPr/>
          </p:nvSpPr>
          <p:spPr bwMode="auto">
            <a:xfrm>
              <a:off x="2160" y="2688"/>
              <a:ext cx="1920" cy="0"/>
            </a:xfrm>
            <a:prstGeom prst="line">
              <a:avLst/>
            </a:prstGeom>
            <a:noFill/>
            <a:ln w="12700">
              <a:solidFill>
                <a:schemeClr val="bg2"/>
              </a:solidFill>
              <a:prstDash val="sysDot"/>
              <a:round/>
              <a:headEnd/>
              <a:tailEnd/>
            </a:ln>
            <a:effectLst/>
          </p:spPr>
          <p:txBody>
            <a:bodyPr/>
            <a:lstStyle/>
            <a:p>
              <a:pPr>
                <a:defRPr/>
              </a:pPr>
              <a:endParaRPr lang="en-US"/>
            </a:p>
          </p:txBody>
        </p:sp>
        <p:sp>
          <p:nvSpPr>
            <p:cNvPr id="3083" name="Line 11"/>
            <p:cNvSpPr>
              <a:spLocks noChangeShapeType="1"/>
            </p:cNvSpPr>
            <p:nvPr/>
          </p:nvSpPr>
          <p:spPr bwMode="auto">
            <a:xfrm>
              <a:off x="2160" y="2928"/>
              <a:ext cx="1920" cy="0"/>
            </a:xfrm>
            <a:prstGeom prst="line">
              <a:avLst/>
            </a:prstGeom>
            <a:noFill/>
            <a:ln w="12700">
              <a:solidFill>
                <a:schemeClr val="bg2"/>
              </a:solidFill>
              <a:prstDash val="sysDot"/>
              <a:round/>
              <a:headEnd/>
              <a:tailEnd/>
            </a:ln>
            <a:effectLst/>
          </p:spPr>
          <p:txBody>
            <a:bodyPr/>
            <a:lstStyle/>
            <a:p>
              <a:pPr>
                <a:defRPr/>
              </a:pPr>
              <a:endParaRPr lang="en-US"/>
            </a:p>
          </p:txBody>
        </p:sp>
        <p:sp>
          <p:nvSpPr>
            <p:cNvPr id="3084" name="Line 12"/>
            <p:cNvSpPr>
              <a:spLocks noChangeShapeType="1"/>
            </p:cNvSpPr>
            <p:nvPr/>
          </p:nvSpPr>
          <p:spPr bwMode="auto">
            <a:xfrm>
              <a:off x="2160" y="3168"/>
              <a:ext cx="1920" cy="0"/>
            </a:xfrm>
            <a:prstGeom prst="line">
              <a:avLst/>
            </a:prstGeom>
            <a:noFill/>
            <a:ln w="12700">
              <a:solidFill>
                <a:schemeClr val="bg2"/>
              </a:solidFill>
              <a:prstDash val="sysDot"/>
              <a:round/>
              <a:headEnd/>
              <a:tailEnd/>
            </a:ln>
            <a:effectLst/>
          </p:spPr>
          <p:txBody>
            <a:bodyPr/>
            <a:lstStyle/>
            <a:p>
              <a:pPr>
                <a:defRPr/>
              </a:pPr>
              <a:endParaRPr lang="en-US"/>
            </a:p>
          </p:txBody>
        </p:sp>
        <p:sp>
          <p:nvSpPr>
            <p:cNvPr id="3085" name="Line 13"/>
            <p:cNvSpPr>
              <a:spLocks noChangeShapeType="1"/>
            </p:cNvSpPr>
            <p:nvPr/>
          </p:nvSpPr>
          <p:spPr bwMode="auto">
            <a:xfrm>
              <a:off x="2160" y="3408"/>
              <a:ext cx="1920" cy="0"/>
            </a:xfrm>
            <a:prstGeom prst="line">
              <a:avLst/>
            </a:prstGeom>
            <a:noFill/>
            <a:ln w="12700">
              <a:solidFill>
                <a:schemeClr val="bg2"/>
              </a:solidFill>
              <a:prstDash val="sysDot"/>
              <a:round/>
              <a:headEnd/>
              <a:tailEnd/>
            </a:ln>
            <a:effectLst/>
          </p:spPr>
          <p:txBody>
            <a:bodyPr/>
            <a:lstStyle/>
            <a:p>
              <a:pPr>
                <a:defRPr/>
              </a:pPr>
              <a:endParaRPr lang="en-US"/>
            </a:p>
          </p:txBody>
        </p:sp>
        <p:sp>
          <p:nvSpPr>
            <p:cNvPr id="3086" name="Line 14"/>
            <p:cNvSpPr>
              <a:spLocks noChangeShapeType="1"/>
            </p:cNvSpPr>
            <p:nvPr/>
          </p:nvSpPr>
          <p:spPr bwMode="auto">
            <a:xfrm>
              <a:off x="2160" y="3648"/>
              <a:ext cx="1920" cy="0"/>
            </a:xfrm>
            <a:prstGeom prst="line">
              <a:avLst/>
            </a:prstGeom>
            <a:noFill/>
            <a:ln w="12700">
              <a:solidFill>
                <a:schemeClr val="bg2"/>
              </a:solidFill>
              <a:prstDash val="sysDot"/>
              <a:round/>
              <a:headEnd/>
              <a:tailEnd/>
            </a:ln>
            <a:effectLst/>
          </p:spPr>
          <p:txBody>
            <a:bodyPr/>
            <a:lstStyle/>
            <a:p>
              <a:pPr>
                <a:defRPr/>
              </a:pPr>
              <a:endParaRPr lang="en-US"/>
            </a:p>
          </p:txBody>
        </p:sp>
        <p:sp>
          <p:nvSpPr>
            <p:cNvPr id="3087" name="Line 15"/>
            <p:cNvSpPr>
              <a:spLocks noChangeShapeType="1"/>
            </p:cNvSpPr>
            <p:nvPr/>
          </p:nvSpPr>
          <p:spPr bwMode="auto">
            <a:xfrm>
              <a:off x="2160" y="3888"/>
              <a:ext cx="1920" cy="0"/>
            </a:xfrm>
            <a:prstGeom prst="line">
              <a:avLst/>
            </a:prstGeom>
            <a:noFill/>
            <a:ln w="12700">
              <a:solidFill>
                <a:schemeClr val="bg2"/>
              </a:solidFill>
              <a:prstDash val="sysDot"/>
              <a:round/>
              <a:headEnd/>
              <a:tailEnd/>
            </a:ln>
            <a:effectLst/>
          </p:spPr>
          <p:txBody>
            <a:bodyPr/>
            <a:lstStyle/>
            <a:p>
              <a:pPr>
                <a:defRPr/>
              </a:pPr>
              <a:endParaRPr lang="en-US"/>
            </a:p>
          </p:txBody>
        </p:sp>
        <p:sp>
          <p:nvSpPr>
            <p:cNvPr id="3088" name="Line 16"/>
            <p:cNvSpPr>
              <a:spLocks noChangeShapeType="1"/>
            </p:cNvSpPr>
            <p:nvPr/>
          </p:nvSpPr>
          <p:spPr bwMode="auto">
            <a:xfrm>
              <a:off x="2160" y="4128"/>
              <a:ext cx="1920" cy="0"/>
            </a:xfrm>
            <a:prstGeom prst="line">
              <a:avLst/>
            </a:prstGeom>
            <a:noFill/>
            <a:ln w="12700">
              <a:solidFill>
                <a:schemeClr val="bg2"/>
              </a:solidFill>
              <a:prstDash val="sysDot"/>
              <a:round/>
              <a:headEnd/>
              <a:tailEnd/>
            </a:ln>
            <a:effectLst/>
          </p:spPr>
          <p:txBody>
            <a:bodyPr/>
            <a:lstStyle/>
            <a:p>
              <a:pPr>
                <a:defRPr/>
              </a:pPr>
              <a:endParaRPr lang="en-US"/>
            </a:p>
          </p:txBody>
        </p:sp>
        <p:sp>
          <p:nvSpPr>
            <p:cNvPr id="3089" name="Line 17"/>
            <p:cNvSpPr>
              <a:spLocks noChangeShapeType="1"/>
            </p:cNvSpPr>
            <p:nvPr/>
          </p:nvSpPr>
          <p:spPr bwMode="auto">
            <a:xfrm>
              <a:off x="2160" y="4368"/>
              <a:ext cx="1920" cy="0"/>
            </a:xfrm>
            <a:prstGeom prst="line">
              <a:avLst/>
            </a:prstGeom>
            <a:noFill/>
            <a:ln w="12700">
              <a:solidFill>
                <a:schemeClr val="bg2"/>
              </a:solidFill>
              <a:prstDash val="sysDot"/>
              <a:round/>
              <a:headEnd/>
              <a:tailEnd/>
            </a:ln>
            <a:effectLst/>
          </p:spPr>
          <p:txBody>
            <a:bodyPr/>
            <a:lstStyle/>
            <a:p>
              <a:pPr>
                <a:defRPr/>
              </a:pPr>
              <a:endParaRPr lang="en-US"/>
            </a:p>
          </p:txBody>
        </p:sp>
        <p:sp>
          <p:nvSpPr>
            <p:cNvPr id="3090" name="Line 18"/>
            <p:cNvSpPr>
              <a:spLocks noChangeShapeType="1"/>
            </p:cNvSpPr>
            <p:nvPr/>
          </p:nvSpPr>
          <p:spPr bwMode="auto">
            <a:xfrm>
              <a:off x="2160" y="4608"/>
              <a:ext cx="1920" cy="0"/>
            </a:xfrm>
            <a:prstGeom prst="line">
              <a:avLst/>
            </a:prstGeom>
            <a:noFill/>
            <a:ln w="12700">
              <a:solidFill>
                <a:schemeClr val="bg2"/>
              </a:solidFill>
              <a:prstDash val="sysDot"/>
              <a:round/>
              <a:headEnd/>
              <a:tailEnd/>
            </a:ln>
            <a:effectLst/>
          </p:spPr>
          <p:txBody>
            <a:bodyPr/>
            <a:lstStyle/>
            <a:p>
              <a:pPr>
                <a:defRPr/>
              </a:pPr>
              <a:endParaRPr lang="en-US"/>
            </a:p>
          </p:txBody>
        </p:sp>
        <p:sp>
          <p:nvSpPr>
            <p:cNvPr id="3091" name="Line 19"/>
            <p:cNvSpPr>
              <a:spLocks noChangeShapeType="1"/>
            </p:cNvSpPr>
            <p:nvPr/>
          </p:nvSpPr>
          <p:spPr bwMode="auto">
            <a:xfrm>
              <a:off x="2160" y="4848"/>
              <a:ext cx="1920" cy="0"/>
            </a:xfrm>
            <a:prstGeom prst="line">
              <a:avLst/>
            </a:prstGeom>
            <a:noFill/>
            <a:ln w="12700">
              <a:solidFill>
                <a:schemeClr val="bg2"/>
              </a:solidFill>
              <a:prstDash val="sysDot"/>
              <a:round/>
              <a:headEnd/>
              <a:tailEnd/>
            </a:ln>
            <a:effectLst/>
          </p:spPr>
          <p:txBody>
            <a:bodyPr/>
            <a:lstStyle/>
            <a:p>
              <a:pPr>
                <a:defRPr/>
              </a:pPr>
              <a:endParaRPr lang="en-US"/>
            </a:p>
          </p:txBody>
        </p:sp>
        <p:sp>
          <p:nvSpPr>
            <p:cNvPr id="3092" name="Line 20"/>
            <p:cNvSpPr>
              <a:spLocks noChangeShapeType="1"/>
            </p:cNvSpPr>
            <p:nvPr/>
          </p:nvSpPr>
          <p:spPr bwMode="auto">
            <a:xfrm>
              <a:off x="2160" y="5088"/>
              <a:ext cx="1920" cy="0"/>
            </a:xfrm>
            <a:prstGeom prst="line">
              <a:avLst/>
            </a:prstGeom>
            <a:noFill/>
            <a:ln w="12700">
              <a:solidFill>
                <a:schemeClr val="bg2"/>
              </a:solidFill>
              <a:prstDash val="sysDot"/>
              <a:round/>
              <a:headEnd/>
              <a:tailEnd/>
            </a:ln>
            <a:effectLst/>
          </p:spPr>
          <p:txBody>
            <a:bodyPr/>
            <a:lstStyle/>
            <a:p>
              <a:pPr>
                <a:defRPr/>
              </a:pPr>
              <a:endParaRPr lang="en-US"/>
            </a:p>
          </p:txBody>
        </p:sp>
      </p:grpSp>
      <p:sp>
        <p:nvSpPr>
          <p:cNvPr id="3094" name="Rectangle 22"/>
          <p:cNvSpPr>
            <a:spLocks noChangeArrowheads="1"/>
          </p:cNvSpPr>
          <p:nvPr/>
        </p:nvSpPr>
        <p:spPr bwMode="auto">
          <a:xfrm>
            <a:off x="2580170" y="8942388"/>
            <a:ext cx="2154870" cy="294949"/>
          </a:xfrm>
          <a:prstGeom prst="rect">
            <a:avLst/>
          </a:prstGeom>
          <a:noFill/>
          <a:ln w="12700">
            <a:noFill/>
            <a:miter lim="800000"/>
            <a:headEnd/>
            <a:tailEnd/>
          </a:ln>
          <a:effectLst/>
        </p:spPr>
        <p:txBody>
          <a:bodyPr wrap="none" lIns="95655" tIns="46988" rIns="95655" bIns="46988">
            <a:spAutoFit/>
          </a:bodyPr>
          <a:lstStyle/>
          <a:p>
            <a:pPr algn="ctr">
              <a:defRPr/>
            </a:pPr>
            <a:r>
              <a:rPr lang="en-US" sz="1300" dirty="0"/>
              <a:t>Hui Yang – USF – IMSE -</a:t>
            </a:r>
            <a:fld id="{4976B878-506F-464E-A30D-12029F38C41F}" type="slidenum">
              <a:rPr lang="en-US" sz="1300" smtClean="0"/>
              <a:pPr algn="ctr">
                <a:defRPr/>
              </a:pPr>
              <a:t>‹#›</a:t>
            </a:fld>
            <a:endParaRPr lang="en-US" sz="1300" dirty="0"/>
          </a:p>
        </p:txBody>
      </p:sp>
    </p:spTree>
    <p:extLst>
      <p:ext uri="{BB962C8B-B14F-4D97-AF65-F5344CB8AC3E}">
        <p14:creationId xmlns:p14="http://schemas.microsoft.com/office/powerpoint/2010/main" val="42238263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74725" y="4560888"/>
            <a:ext cx="5365750" cy="4319587"/>
          </a:xfrm>
          <a:prstGeom prst="rect">
            <a:avLst/>
          </a:prstGeom>
          <a:noFill/>
          <a:ln w="12700">
            <a:noFill/>
            <a:miter lim="800000"/>
            <a:headEnd/>
            <a:tailEnd/>
          </a:ln>
          <a:effectLst/>
        </p:spPr>
        <p:txBody>
          <a:bodyPr vert="horz" wrap="square" lIns="95655" tIns="46988" rIns="95655" bIns="4698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4275" name="Rectangle 3"/>
          <p:cNvSpPr>
            <a:spLocks noGrp="1" noRot="1" noChangeAspect="1" noChangeArrowheads="1" noTextEdit="1"/>
          </p:cNvSpPr>
          <p:nvPr>
            <p:ph type="sldImg" idx="2"/>
          </p:nvPr>
        </p:nvSpPr>
        <p:spPr bwMode="auto">
          <a:xfrm>
            <a:off x="1257300" y="720725"/>
            <a:ext cx="4800600" cy="3600450"/>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2789050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Before the presentation gets started, let’s have a look at the outline. </a:t>
            </a:r>
          </a:p>
          <a:p>
            <a:endParaRPr lang="en-US" baseline="0" dirty="0"/>
          </a:p>
          <a:p>
            <a:r>
              <a:rPr lang="en-US" baseline="0" dirty="0"/>
              <a:t>In the first place, I will talk about research motivation and problem statement.</a:t>
            </a:r>
          </a:p>
          <a:p>
            <a:endParaRPr lang="en-US" baseline="0" dirty="0"/>
          </a:p>
          <a:p>
            <a:r>
              <a:rPr lang="en-US" baseline="0" dirty="0"/>
              <a:t>Next,  I will introduce the research background including self-similarity and recurrence dynamics in the heart rhythm</a:t>
            </a:r>
          </a:p>
          <a:p>
            <a:endParaRPr lang="en-US" baseline="0" dirty="0"/>
          </a:p>
          <a:p>
            <a:r>
              <a:rPr lang="en-US" baseline="0" dirty="0"/>
              <a:t>Then we will move to the section of research methodology and experimental results. </a:t>
            </a:r>
          </a:p>
          <a:p>
            <a:endParaRPr lang="en-US" baseline="0" dirty="0"/>
          </a:p>
          <a:p>
            <a:r>
              <a:rPr lang="en-US" baseline="0" dirty="0"/>
              <a:t>In the end I will conclude today’s talk.</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375" y="9120188"/>
            <a:ext cx="3170238" cy="479425"/>
          </a:xfrm>
          <a:prstGeom prst="rect">
            <a:avLst/>
          </a:prstGeom>
          <a:ln/>
        </p:spPr>
        <p:txBody>
          <a:bodyPr/>
          <a:lstStyle/>
          <a:p>
            <a:fld id="{C0ED067B-C5CD-41F2-9FE4-2A9721BB85F8}" type="slidenum">
              <a:rPr lang="en-US"/>
              <a:pPr/>
              <a:t>4</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911" y="9120219"/>
            <a:ext cx="3169578" cy="479445"/>
          </a:xfrm>
          <a:prstGeom prst="rect">
            <a:avLst/>
          </a:prstGeom>
          <a:ln/>
        </p:spPr>
        <p:txBody>
          <a:bodyPr/>
          <a:lstStyle/>
          <a:p>
            <a:fld id="{4ECBEF94-3634-4E69-B202-9E8A48DE68FF}" type="slidenum">
              <a:rPr lang="en-AU"/>
              <a:pPr/>
              <a:t>12</a:t>
            </a:fld>
            <a:endParaRPr lang="en-AU"/>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r>
              <a:rPr lang="en-AU"/>
              <a:t>Gets very close to K but doesn’t stay there. </a:t>
            </a:r>
          </a:p>
          <a:p>
            <a:r>
              <a:rPr lang="en-AU"/>
              <a:t>What’s worse is that there is no pattern. </a:t>
            </a:r>
          </a:p>
          <a:p>
            <a:r>
              <a:rPr lang="en-AU"/>
              <a:t>Is it just repeating over very long timescales? </a:t>
            </a:r>
          </a:p>
          <a:p>
            <a:r>
              <a:rPr lang="en-AU"/>
              <a:t>[Will get periodicity due to truncation of computer calculations, </a:t>
            </a:r>
          </a:p>
          <a:p>
            <a:r>
              <a:rPr lang="en-AU"/>
              <a:t>but if could use real numbers, no periodicity. </a:t>
            </a:r>
          </a:p>
          <a:p>
            <a:r>
              <a:rPr lang="en-AU"/>
              <a:t>With double-precision arithmetic, cycles exceed a billion iterations.]</a:t>
            </a:r>
          </a:p>
          <a:p>
            <a:r>
              <a:rPr lang="en-AU"/>
              <a:t>Turns out to be no pattern at all – this is CHAOS.</a:t>
            </a:r>
          </a:p>
          <a:p>
            <a:r>
              <a:rPr lang="en-AU"/>
              <a:t>No cycle – chaotic attractor or strange attractor.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Before the presentation gets started, let’s have a look at the outline. </a:t>
            </a:r>
          </a:p>
          <a:p>
            <a:endParaRPr lang="en-US" baseline="0" dirty="0"/>
          </a:p>
          <a:p>
            <a:r>
              <a:rPr lang="en-US" baseline="0" dirty="0"/>
              <a:t>In the first place, I will talk about research motivation and problem statement.</a:t>
            </a:r>
          </a:p>
          <a:p>
            <a:endParaRPr lang="en-US" baseline="0" dirty="0"/>
          </a:p>
          <a:p>
            <a:r>
              <a:rPr lang="en-US" baseline="0" dirty="0"/>
              <a:t>Next,  I will introduce the research background including self-similarity and recurrence dynamics in the heart rhythm</a:t>
            </a:r>
          </a:p>
          <a:p>
            <a:endParaRPr lang="en-US" baseline="0" dirty="0"/>
          </a:p>
          <a:p>
            <a:r>
              <a:rPr lang="en-US" baseline="0" dirty="0"/>
              <a:t>Then we will move to the section of research methodology and experimental results. </a:t>
            </a:r>
          </a:p>
          <a:p>
            <a:endParaRPr lang="en-US" baseline="0" dirty="0"/>
          </a:p>
          <a:p>
            <a:r>
              <a:rPr lang="en-US" baseline="0" dirty="0"/>
              <a:t>In the end I will conclude today’s talk.</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Rectangle 2"/>
          <p:cNvSpPr>
            <a:spLocks noGrp="1" noRot="1" noChangeAspect="1" noChangeArrowheads="1"/>
          </p:cNvSpPr>
          <p:nvPr>
            <p:ph type="sldImg"/>
          </p:nvPr>
        </p:nvSpPr>
        <p:spPr bwMode="auto">
          <a:xfrm>
            <a:off x="1266825" y="727075"/>
            <a:ext cx="4781550" cy="3586163"/>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6259" name="Rectangle 3"/>
          <p:cNvSpPr>
            <a:spLocks noGrp="1" noChangeArrowheads="1"/>
          </p:cNvSpPr>
          <p:nvPr>
            <p:ph type="body" idx="1"/>
          </p:nvPr>
        </p:nvSpPr>
        <p:spPr bwMode="auto">
          <a:xfrm>
            <a:off x="975360" y="4560570"/>
            <a:ext cx="536448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654" tIns="46988" rIns="95654" bIns="46988"/>
          <a:lstStyle/>
          <a:p>
            <a:r>
              <a:rPr lang="en-US"/>
              <a:t>Let’s play a non-fractal game of chance.</a:t>
            </a:r>
          </a:p>
          <a:p>
            <a:r>
              <a:rPr lang="en-US"/>
              <a:t>Toss a coin, if it comes up tails we win nothing, if it comes up heads we win $1.</a:t>
            </a:r>
          </a:p>
          <a:p>
            <a:r>
              <a:rPr lang="en-US"/>
              <a:t>The average winnings are the probability of each outcome times how much we win on that outcome.</a:t>
            </a:r>
          </a:p>
          <a:p>
            <a:r>
              <a:rPr lang="en-US"/>
              <a:t>The average winnings are (1/2) x ($0) + (1/2) x ($1) = 50 cents.</a:t>
            </a:r>
          </a:p>
          <a:p>
            <a:r>
              <a:rPr lang="en-US"/>
              <a:t>Let’s go to a fair casino to play this game.</a:t>
            </a:r>
          </a:p>
          <a:p>
            <a:r>
              <a:rPr lang="en-US"/>
              <a:t>Fair casinos exist only in math textbooks, it means the bank is willing only to break even and not make a profit.</a:t>
            </a:r>
          </a:p>
          <a:p>
            <a:r>
              <a:rPr lang="en-US"/>
              <a:t>We and the casino think it’s fair for us to be charged 50 cents to play one game.</a:t>
            </a:r>
          </a:p>
          <a:p>
            <a:r>
              <a:rPr lang="en-US"/>
              <a:t>Seems reasonable, half the time we win nothing, half the time we win a $1, so if it costs 50 cents to play each time, on average, we and the casino will break even.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Rot="1" noChangeAspect="1" noChangeArrowheads="1"/>
          </p:cNvSpPr>
          <p:nvPr>
            <p:ph type="sldImg"/>
          </p:nvPr>
        </p:nvSpPr>
        <p:spPr bwMode="auto">
          <a:xfrm>
            <a:off x="1266825" y="727075"/>
            <a:ext cx="4781550" cy="3586163"/>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0723" name="Rectangle 3"/>
          <p:cNvSpPr>
            <a:spLocks noGrp="1" noChangeArrowheads="1"/>
          </p:cNvSpPr>
          <p:nvPr>
            <p:ph type="body" idx="1"/>
          </p:nvPr>
        </p:nvSpPr>
        <p:spPr bwMode="auto">
          <a:xfrm>
            <a:off x="975360" y="4560570"/>
            <a:ext cx="536448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654" tIns="46988" rIns="95654" bIns="46988"/>
          <a:lstStyle/>
          <a:p>
            <a:r>
              <a:rPr lang="en-US" dirty="0"/>
              <a:t>Now, let’s play a fractal game of chance.</a:t>
            </a:r>
          </a:p>
          <a:p>
            <a:r>
              <a:rPr lang="en-US" dirty="0"/>
              <a:t>This game was invented by </a:t>
            </a:r>
            <a:r>
              <a:rPr lang="en-US" dirty="0" err="1"/>
              <a:t>Niklaus</a:t>
            </a:r>
            <a:r>
              <a:rPr lang="en-US" dirty="0"/>
              <a:t> Bernoulli who lived in St. Petersburg, Russia and published by his uncle Daniel Bernoulli who lived in Germany, about 350 years ago.</a:t>
            </a:r>
          </a:p>
          <a:p>
            <a:r>
              <a:rPr lang="en-US" dirty="0"/>
              <a:t>Here, we toss a coin UNTIL it comes up heads.</a:t>
            </a:r>
          </a:p>
          <a:p>
            <a:r>
              <a:rPr lang="en-US" dirty="0"/>
              <a:t>If it comes up heads on the first toss, we win $2.</a:t>
            </a:r>
          </a:p>
          <a:p>
            <a:r>
              <a:rPr lang="en-US" dirty="0"/>
              <a:t>If it comes up tails first, and then heads on the second toss, we win $4.</a:t>
            </a:r>
          </a:p>
          <a:p>
            <a:r>
              <a:rPr lang="en-US" dirty="0"/>
              <a:t>If it comes up tails twice, and then heads on the third toss, we win $8.</a:t>
            </a:r>
          </a:p>
          <a:p>
            <a:r>
              <a:rPr lang="en-US" dirty="0"/>
              <a:t>And so on.</a:t>
            </a:r>
          </a:p>
          <a:p>
            <a:r>
              <a:rPr lang="en-US" dirty="0"/>
              <a:t>The average winnings are the probability of each outcome times how much we win on that outcome.</a:t>
            </a:r>
          </a:p>
          <a:p>
            <a:r>
              <a:rPr lang="en-US" dirty="0"/>
              <a:t>The average winnings are (1/2) x ($2) + (1/4) x ($4) + (1/8) x ($8) + (1/16) X ($16) + …. = 1 + 1 + 1 + 1 …  = INFINITY</a:t>
            </a:r>
          </a:p>
          <a:p>
            <a:r>
              <a:rPr lang="en-US" dirty="0"/>
              <a:t>We say to the casino, “Half the time we’ll win $2, the median winnings of this game is $2” because half the time the coin comes up heads on the first toss and we win $2.</a:t>
            </a:r>
          </a:p>
          <a:p>
            <a:r>
              <a:rPr lang="en-US" dirty="0"/>
              <a:t>“So, we think it is very fair to put up twice the median winnings, $4, to play each game”.</a:t>
            </a:r>
          </a:p>
          <a:p>
            <a:r>
              <a:rPr lang="en-US" dirty="0"/>
              <a:t>To our surprise, the now angry casino owner says, “No!”</a:t>
            </a:r>
          </a:p>
          <a:p>
            <a:r>
              <a:rPr lang="en-US" dirty="0"/>
              <a:t>He adds, “The average winnings of this game are INFINITE, you must put up more than all the money in the universe to play this game, even once!”</a:t>
            </a:r>
          </a:p>
          <a:p>
            <a:r>
              <a:rPr lang="en-US" dirty="0"/>
              <a:t>This game became known as the St. Petersburg Paradox, because we and the casino cannot agree on the fee to play this game.</a:t>
            </a:r>
          </a:p>
          <a:p>
            <a:r>
              <a:rPr lang="en-US" dirty="0"/>
              <a:t>This game is well known amongst mathematicians, which means its well known amongst the people who know it well.</a:t>
            </a:r>
          </a:p>
          <a:p>
            <a:r>
              <a:rPr lang="en-US" dirty="0"/>
              <a:t>But, because of its unusually mathematical character, it was not one of the threads of probability theory that was woven into the fabric of statistics that became popular in the natural sciences that is taught in Statistics 101.</a:t>
            </a:r>
          </a:p>
          <a:p>
            <a:r>
              <a:rPr lang="en-US" dirty="0"/>
              <a:t>Now, with the popularity of fractals, it is being re-discovered and its importance in analyzing and understanding real data increasingly appreciated.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a:t>Click to edit Master title style</a:t>
            </a:r>
          </a:p>
        </p:txBody>
      </p:sp>
      <p:sp>
        <p:nvSpPr>
          <p:cNvPr id="3" name="Content Placeholder 2"/>
          <p:cNvSpPr>
            <a:spLocks noGrp="1"/>
          </p:cNvSpPr>
          <p:nvPr>
            <p:ph sz="half" idx="1"/>
          </p:nvPr>
        </p:nvSpPr>
        <p:spPr>
          <a:xfrm>
            <a:off x="28194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943600" y="1981200"/>
            <a:ext cx="2971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943600" y="4114800"/>
            <a:ext cx="2971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304800" y="6248400"/>
            <a:ext cx="1905000" cy="457200"/>
          </a:xfrm>
          <a:prstGeom prst="rect">
            <a:avLst/>
          </a:prstGeom>
        </p:spPr>
        <p:txBody>
          <a:bodyPr/>
          <a:lstStyle>
            <a:lvl1pPr>
              <a:defRPr/>
            </a:lvl1pPr>
          </a:lstStyle>
          <a:p>
            <a:endParaRPr lang="en-US"/>
          </a:p>
        </p:txBody>
      </p:sp>
      <p:sp>
        <p:nvSpPr>
          <p:cNvPr id="7" name="Footer Placeholder 6"/>
          <p:cNvSpPr>
            <a:spLocks noGrp="1"/>
          </p:cNvSpPr>
          <p:nvPr>
            <p:ph type="ftr" sz="quarter" idx="11"/>
          </p:nvPr>
        </p:nvSpPr>
        <p:spPr>
          <a:xfrm>
            <a:off x="3581400" y="6248400"/>
            <a:ext cx="2895600" cy="457200"/>
          </a:xfrm>
          <a:prstGeom prst="rect">
            <a:avLst/>
          </a:prstGeom>
        </p:spPr>
        <p:txBody>
          <a:bodyPr/>
          <a:lstStyle>
            <a:lvl1pPr>
              <a:defRPr/>
            </a:lvl1pPr>
          </a:lstStyle>
          <a:p>
            <a:endParaRPr lang="en-US"/>
          </a:p>
        </p:txBody>
      </p:sp>
      <p:sp>
        <p:nvSpPr>
          <p:cNvPr id="8" name="Slide Number Placeholder 7"/>
          <p:cNvSpPr>
            <a:spLocks noGrp="1"/>
          </p:cNvSpPr>
          <p:nvPr>
            <p:ph type="sldNum" sz="quarter" idx="12"/>
          </p:nvPr>
        </p:nvSpPr>
        <p:spPr>
          <a:xfrm>
            <a:off x="7010400" y="6248400"/>
            <a:ext cx="1905000" cy="457200"/>
          </a:xfrm>
          <a:prstGeom prst="rect">
            <a:avLst/>
          </a:prstGeom>
        </p:spPr>
        <p:txBody>
          <a:bodyPr/>
          <a:lstStyle>
            <a:lvl1pPr>
              <a:defRPr/>
            </a:lvl1pPr>
          </a:lstStyle>
          <a:p>
            <a:fld id="{75BCCC73-940A-4ABF-AB2E-BE06D6DB8F20}" type="slidenum">
              <a:rPr lang="en-US"/>
              <a:pPr/>
              <a:t>‹#›</a:t>
            </a:fld>
            <a:endParaRPr lang="en-US"/>
          </a:p>
        </p:txBody>
      </p:sp>
    </p:spTree>
    <p:extLst>
      <p:ext uri="{BB962C8B-B14F-4D97-AF65-F5344CB8AC3E}">
        <p14:creationId xmlns:p14="http://schemas.microsoft.com/office/powerpoint/2010/main" val="3510379846"/>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219200"/>
            <a:ext cx="8305800" cy="5410200"/>
          </a:xfrm>
        </p:spPr>
        <p:txBody>
          <a:bodyPr/>
          <a:lstStyle>
            <a:lvl1pPr>
              <a:buFont typeface="Wingdings" pitchFamily="2" charset="2"/>
              <a:buChar char="q"/>
              <a:defRPr/>
            </a:lvl1pPr>
            <a:lvl2pPr>
              <a:buFont typeface="Wingdings" pitchFamily="2" charset="2"/>
              <a:buChar char="Ø"/>
              <a:defRPr/>
            </a:lvl2pPr>
            <a:lvl3pPr>
              <a:buFont typeface="Wingdings" pitchFamily="2" charset="2"/>
              <a:buChar char="v"/>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228600" y="1028700"/>
            <a:ext cx="8686800" cy="0"/>
          </a:xfrm>
          <a:prstGeom prst="line">
            <a:avLst/>
          </a:prstGeom>
          <a:noFill/>
          <a:ln w="76200" cmpd="tri">
            <a:solidFill>
              <a:schemeClr val="bg2"/>
            </a:solidFill>
            <a:round/>
            <a:headEnd/>
            <a:tailEnd/>
          </a:ln>
          <a:effectLst/>
        </p:spPr>
        <p:txBody>
          <a:bodyPr/>
          <a:lstStyle/>
          <a:p>
            <a:pPr>
              <a:defRPr/>
            </a:pPr>
            <a:endParaRPr lang="en-US"/>
          </a:p>
        </p:txBody>
      </p:sp>
      <p:sp>
        <p:nvSpPr>
          <p:cNvPr id="1030" name="AutoShape 6"/>
          <p:cNvSpPr>
            <a:spLocks noChangeArrowheads="1"/>
          </p:cNvSpPr>
          <p:nvPr/>
        </p:nvSpPr>
        <p:spPr bwMode="auto">
          <a:xfrm>
            <a:off x="234950" y="82550"/>
            <a:ext cx="8674100" cy="6692900"/>
          </a:xfrm>
          <a:prstGeom prst="roundRect">
            <a:avLst>
              <a:gd name="adj" fmla="val 5676"/>
            </a:avLst>
          </a:prstGeom>
          <a:noFill/>
          <a:ln w="12700">
            <a:solidFill>
              <a:schemeClr val="bg2"/>
            </a:solidFill>
            <a:round/>
            <a:headEnd/>
            <a:tailEnd/>
          </a:ln>
          <a:effectLst/>
        </p:spPr>
        <p:txBody>
          <a:bodyPr wrap="none" anchor="ctr"/>
          <a:lstStyle/>
          <a:p>
            <a:pPr>
              <a:defRPr/>
            </a:pPr>
            <a:endParaRPr lang="en-US"/>
          </a:p>
        </p:txBody>
      </p:sp>
      <p:sp>
        <p:nvSpPr>
          <p:cNvPr id="1028" name="Rectangle 7"/>
          <p:cNvSpPr>
            <a:spLocks noGrp="1" noChangeArrowheads="1"/>
          </p:cNvSpPr>
          <p:nvPr>
            <p:ph type="title"/>
          </p:nvPr>
        </p:nvSpPr>
        <p:spPr bwMode="auto">
          <a:xfrm>
            <a:off x="1219200" y="228600"/>
            <a:ext cx="6705600" cy="6858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32" name="Rectangle 8"/>
          <p:cNvSpPr>
            <a:spLocks noChangeArrowheads="1"/>
          </p:cNvSpPr>
          <p:nvPr/>
        </p:nvSpPr>
        <p:spPr bwMode="auto">
          <a:xfrm>
            <a:off x="8763000" y="6595145"/>
            <a:ext cx="392112" cy="243656"/>
          </a:xfrm>
          <a:prstGeom prst="rect">
            <a:avLst/>
          </a:prstGeom>
          <a:noFill/>
          <a:ln w="12700">
            <a:noFill/>
            <a:miter lim="800000"/>
            <a:headEnd/>
            <a:tailEnd/>
          </a:ln>
          <a:effectLst/>
        </p:spPr>
        <p:txBody>
          <a:bodyPr wrap="square" lIns="90488" tIns="44450" rIns="90488" bIns="44450">
            <a:spAutoFit/>
          </a:bodyPr>
          <a:lstStyle/>
          <a:p>
            <a:pPr algn="ctr">
              <a:defRPr/>
            </a:pPr>
            <a:fld id="{C2FA953A-029C-4E77-A902-1336C4F6D5BC}" type="slidenum">
              <a:rPr lang="en-US" sz="1000" b="1">
                <a:solidFill>
                  <a:schemeClr val="accent1">
                    <a:lumMod val="75000"/>
                  </a:schemeClr>
                </a:solidFill>
              </a:rPr>
              <a:pPr algn="ctr">
                <a:defRPr/>
              </a:pPr>
              <a:t>‹#›</a:t>
            </a:fld>
            <a:endParaRPr lang="en-US" sz="1000" b="1" dirty="0">
              <a:solidFill>
                <a:schemeClr val="accent1">
                  <a:lumMod val="75000"/>
                </a:schemeClr>
              </a:solidFill>
            </a:endParaRPr>
          </a:p>
        </p:txBody>
      </p:sp>
      <p:sp>
        <p:nvSpPr>
          <p:cNvPr id="2" name="Rectangle 9"/>
          <p:cNvSpPr>
            <a:spLocks noGrp="1" noChangeArrowheads="1"/>
          </p:cNvSpPr>
          <p:nvPr>
            <p:ph type="body" idx="1"/>
          </p:nvPr>
        </p:nvSpPr>
        <p:spPr bwMode="auto">
          <a:xfrm>
            <a:off x="685800" y="1981200"/>
            <a:ext cx="77724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pic>
        <p:nvPicPr>
          <p:cNvPr id="3" name="Picture 11"/>
          <p:cNvPicPr>
            <a:picLocks noChangeAspect="1" noChangeArrowheads="1"/>
          </p:cNvPicPr>
          <p:nvPr userDrawn="1"/>
        </p:nvPicPr>
        <p:blipFill>
          <a:blip r:embed="rId14" cstate="print"/>
          <a:srcRect/>
          <a:stretch>
            <a:fillRect/>
          </a:stretch>
        </p:blipFill>
        <p:spPr bwMode="auto">
          <a:xfrm>
            <a:off x="349250" y="246063"/>
            <a:ext cx="869950" cy="609600"/>
          </a:xfrm>
          <a:prstGeom prst="rect">
            <a:avLst/>
          </a:prstGeom>
          <a:noFill/>
          <a:ln w="12700">
            <a:noFill/>
            <a:miter lim="800000"/>
            <a:headEnd/>
            <a:tailEnd/>
          </a:ln>
        </p:spPr>
      </p:pic>
      <p:pic>
        <p:nvPicPr>
          <p:cNvPr id="53250" name="Picture 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915495" y="172244"/>
            <a:ext cx="847505"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SzPct val="100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a:solidFill>
            <a:schemeClr val="tx1"/>
          </a:solidFill>
          <a:latin typeface="+mn-lt"/>
        </a:defRPr>
      </a:lvl2pPr>
      <a:lvl3pPr marL="1143000" indent="-228600" algn="l" rtl="0" eaLnBrk="0" fontAlgn="base" hangingPunct="0">
        <a:spcBef>
          <a:spcPct val="20000"/>
        </a:spcBef>
        <a:spcAft>
          <a:spcPct val="0"/>
        </a:spcAft>
        <a:buSzPct val="100000"/>
        <a:buChar char="•"/>
        <a:defRPr sz="1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avi"/><Relationship Id="rId1" Type="http://schemas.microsoft.com/office/2007/relationships/media" Target="../media/media1.avi"/><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dx.doi.org/10.1115/1.4037891" TargetMode="External"/><Relationship Id="rId2" Type="http://schemas.openxmlformats.org/officeDocument/2006/relationships/hyperlink" Target="http://dx.doi.org/10.1002/9781118919408.ch3" TargetMode="External"/><Relationship Id="rId1" Type="http://schemas.openxmlformats.org/officeDocument/2006/relationships/slideLayout" Target="../slideLayouts/slideLayout2.xml"/><Relationship Id="rId5" Type="http://schemas.openxmlformats.org/officeDocument/2006/relationships/hyperlink" Target="http://dx.doi.org/10.1109/EMBC.2013.6610072" TargetMode="External"/><Relationship Id="rId4" Type="http://schemas.openxmlformats.org/officeDocument/2006/relationships/hyperlink" Target="https://doi.org/10.1115/MSEC2018-6523"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28.emf"/><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emf"/></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2.xml"/><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61.wmf"/><Relationship Id="rId4" Type="http://schemas.openxmlformats.org/officeDocument/2006/relationships/oleObject" Target="../embeddings/oleObject7.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7.xml"/><Relationship Id="rId7" Type="http://schemas.openxmlformats.org/officeDocument/2006/relationships/image" Target="../media/image62.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image" Target="../media/image61.wmf"/><Relationship Id="rId4" Type="http://schemas.openxmlformats.org/officeDocument/2006/relationships/oleObject" Target="../embeddings/oleObject8.bin"/><Relationship Id="rId9" Type="http://schemas.openxmlformats.org/officeDocument/2006/relationships/image" Target="../media/image63.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8.png"/><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5.wmf"/><Relationship Id="rId4" Type="http://schemas.openxmlformats.org/officeDocument/2006/relationships/oleObject" Target="../embeddings/oleObject3.bin"/><Relationship Id="rId9"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5.w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762000" y="1553652"/>
            <a:ext cx="7620000" cy="3475310"/>
          </a:xfrm>
          <a:prstGeom prst="rect">
            <a:avLst/>
          </a:prstGeom>
          <a:noFill/>
          <a:ln w="12700">
            <a:noFill/>
            <a:miter lim="800000"/>
            <a:headEnd/>
            <a:tailEnd/>
          </a:ln>
        </p:spPr>
        <p:txBody>
          <a:bodyPr wrap="square" lIns="90488" tIns="44450" rIns="90488" bIns="44450">
            <a:spAutoFit/>
          </a:bodyPr>
          <a:lstStyle/>
          <a:p>
            <a:pPr algn="ctr"/>
            <a:r>
              <a:rPr lang="en-US" sz="3400" b="1" dirty="0">
                <a:solidFill>
                  <a:schemeClr val="accent6">
                    <a:lumMod val="50000"/>
                  </a:schemeClr>
                </a:solidFill>
              </a:rPr>
              <a:t>Data Analytics, Nonlinear Dynamics, </a:t>
            </a:r>
            <a:r>
              <a:rPr lang="en-US" sz="3400" b="1">
                <a:solidFill>
                  <a:schemeClr val="accent6">
                    <a:lumMod val="50000"/>
                  </a:schemeClr>
                </a:solidFill>
              </a:rPr>
              <a:t>and Chaotic </a:t>
            </a:r>
            <a:r>
              <a:rPr lang="en-US" sz="3400" b="1" dirty="0">
                <a:solidFill>
                  <a:schemeClr val="accent6">
                    <a:lumMod val="50000"/>
                  </a:schemeClr>
                </a:solidFill>
              </a:rPr>
              <a:t>Systems</a:t>
            </a:r>
            <a:endParaRPr lang="en-US" sz="4400" dirty="0"/>
          </a:p>
          <a:p>
            <a:pPr algn="ctr"/>
            <a:endParaRPr lang="en-US" sz="4400" dirty="0"/>
          </a:p>
          <a:p>
            <a:pPr algn="ctr"/>
            <a:endParaRPr lang="en-US" sz="4400" dirty="0"/>
          </a:p>
          <a:p>
            <a:pPr algn="ctr"/>
            <a:endParaRPr lang="en-US" sz="4400" dirty="0"/>
          </a:p>
          <a:p>
            <a:pPr algn="ctr"/>
            <a:endParaRPr lang="en-US" sz="2000" b="1" dirty="0">
              <a:solidFill>
                <a:schemeClr val="accent6">
                  <a:lumMod val="50000"/>
                </a:schemeClr>
              </a:solidFill>
            </a:endParaRPr>
          </a:p>
        </p:txBody>
      </p:sp>
      <p:sp>
        <p:nvSpPr>
          <p:cNvPr id="3" name="TextBox 2"/>
          <p:cNvSpPr txBox="1"/>
          <p:nvPr/>
        </p:nvSpPr>
        <p:spPr>
          <a:xfrm>
            <a:off x="457200" y="3124200"/>
            <a:ext cx="8229600" cy="2862322"/>
          </a:xfrm>
          <a:prstGeom prst="rect">
            <a:avLst/>
          </a:prstGeom>
          <a:noFill/>
        </p:spPr>
        <p:txBody>
          <a:bodyPr wrap="square" rtlCol="0">
            <a:spAutoFit/>
          </a:bodyPr>
          <a:lstStyle/>
          <a:p>
            <a:pPr algn="ctr"/>
            <a:endParaRPr lang="en-US" sz="2800" dirty="0"/>
          </a:p>
          <a:p>
            <a:pPr algn="ctr"/>
            <a:r>
              <a:rPr lang="en-US" sz="2800" dirty="0"/>
              <a:t>Hui Yang and Yun Chen</a:t>
            </a:r>
          </a:p>
          <a:p>
            <a:pPr algn="ctr"/>
            <a:endParaRPr lang="en-US" sz="2800" dirty="0"/>
          </a:p>
          <a:p>
            <a:pPr algn="ctr"/>
            <a:endParaRPr lang="en-US" sz="2800" dirty="0"/>
          </a:p>
          <a:p>
            <a:pPr algn="ctr"/>
            <a:endParaRPr lang="en-US" sz="2800" dirty="0"/>
          </a:p>
          <a:p>
            <a:pPr algn="ctr"/>
            <a:r>
              <a:rPr lang="en-US" sz="2000" b="1" dirty="0">
                <a:solidFill>
                  <a:schemeClr val="accent6">
                    <a:lumMod val="50000"/>
                  </a:schemeClr>
                </a:solidFill>
              </a:rPr>
              <a:t>Complex Systems Monitoring, Modeling and Analysis Laboratory</a:t>
            </a:r>
          </a:p>
          <a:p>
            <a:pPr algn="ctr"/>
            <a:r>
              <a:rPr lang="en-US" sz="2000" b="1" dirty="0">
                <a:solidFill>
                  <a:schemeClr val="accent6">
                    <a:lumMod val="50000"/>
                  </a:schemeClr>
                </a:solidFill>
              </a:rPr>
              <a:t>University of South Florida</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 Map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0" dirty="0"/>
                  <a:t>Simple nonlinear systems exhibit chaotic behaviors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𝑥</m:t>
                      </m:r>
                      <m:d>
                        <m:dPr>
                          <m:begChr m:val="["/>
                          <m:endChr m:val="]"/>
                          <m:ctrlPr>
                            <a:rPr lang="en-US" b="0" i="1" smtClean="0">
                              <a:latin typeface="Cambria Math" panose="02040503050406030204" pitchFamily="18" charset="0"/>
                            </a:rPr>
                          </m:ctrlPr>
                        </m:dPr>
                        <m:e>
                          <m:r>
                            <a:rPr lang="en-US" b="0" i="1" smtClean="0">
                              <a:latin typeface="Cambria Math"/>
                            </a:rPr>
                            <m:t>𝑡</m:t>
                          </m:r>
                          <m:r>
                            <a:rPr lang="en-US" b="0" i="1" smtClean="0">
                              <a:latin typeface="Cambria Math"/>
                            </a:rPr>
                            <m:t>+1</m:t>
                          </m:r>
                        </m:e>
                      </m:d>
                      <m:r>
                        <a:rPr lang="en-US" b="0" i="1" smtClean="0">
                          <a:latin typeface="Cambria Math"/>
                        </a:rPr>
                        <m:t>=</m:t>
                      </m:r>
                      <m:r>
                        <a:rPr lang="en-US" b="0" i="1" smtClean="0">
                          <a:latin typeface="Cambria Math"/>
                        </a:rPr>
                        <m:t>𝑟</m:t>
                      </m:r>
                      <m:r>
                        <a:rPr lang="en-US" b="0" i="1" smtClean="0">
                          <a:latin typeface="Cambria Math"/>
                          <a:ea typeface="Cambria Math"/>
                        </a:rPr>
                        <m:t>∙</m:t>
                      </m:r>
                      <m:r>
                        <a:rPr lang="en-US" b="0" i="1" smtClean="0">
                          <a:latin typeface="Cambria Math"/>
                          <a:ea typeface="Cambria Math"/>
                        </a:rPr>
                        <m:t>𝑥</m:t>
                      </m:r>
                      <m:r>
                        <a:rPr lang="en-US" b="0" i="1" smtClean="0">
                          <a:latin typeface="Cambria Math"/>
                          <a:ea typeface="Cambria Math"/>
                        </a:rPr>
                        <m:t>[</m:t>
                      </m:r>
                      <m:r>
                        <a:rPr lang="en-US" b="0" i="1" smtClean="0">
                          <a:latin typeface="Cambria Math"/>
                          <a:ea typeface="Cambria Math"/>
                        </a:rPr>
                        <m:t>𝑡</m:t>
                      </m:r>
                      <m:r>
                        <a:rPr lang="en-US" b="0" i="1" smtClean="0">
                          <a:latin typeface="Cambria Math"/>
                          <a:ea typeface="Cambria Math"/>
                        </a:rPr>
                        <m:t>](1−</m:t>
                      </m:r>
                      <m:r>
                        <a:rPr lang="en-US" b="0" i="1" smtClean="0">
                          <a:latin typeface="Cambria Math"/>
                          <a:ea typeface="Cambria Math"/>
                        </a:rPr>
                        <m:t>𝑥</m:t>
                      </m:r>
                      <m:r>
                        <a:rPr lang="en-US" b="0" i="1" smtClean="0">
                          <a:latin typeface="Cambria Math"/>
                          <a:ea typeface="Cambria Math"/>
                        </a:rPr>
                        <m:t>[</m:t>
                      </m:r>
                      <m:r>
                        <a:rPr lang="en-US" b="0" i="1" smtClean="0">
                          <a:latin typeface="Cambria Math"/>
                          <a:ea typeface="Cambria Math"/>
                        </a:rPr>
                        <m:t>𝑡</m:t>
                      </m:r>
                      <m:r>
                        <a:rPr lang="en-US" b="0" i="1" smtClean="0">
                          <a:latin typeface="Cambria Math"/>
                          <a:ea typeface="Cambria Math"/>
                        </a:rPr>
                        <m:t>])</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28" t="-901"/>
                </a:stretch>
              </a:blipFill>
            </p:spPr>
            <p:txBody>
              <a:bodyPr/>
              <a:lstStyle/>
              <a:p>
                <a:r>
                  <a:rPr lang="en-US">
                    <a:noFill/>
                  </a:rPr>
                  <a:t> </a:t>
                </a:r>
              </a:p>
            </p:txBody>
          </p:sp>
        </mc:Fallback>
      </mc:AlternateContent>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286000"/>
            <a:ext cx="5531777" cy="3896422"/>
          </a:xfrm>
          <a:prstGeom prst="rect">
            <a:avLst/>
          </a:prstGeom>
          <a:noFill/>
          <a:ln w="12700">
            <a:noFill/>
            <a:miter lim="800000"/>
            <a:headEnd/>
            <a:tailEnd/>
          </a:ln>
        </p:spPr>
      </p:pic>
    </p:spTree>
    <p:extLst>
      <p:ext uri="{BB962C8B-B14F-4D97-AF65-F5344CB8AC3E}">
        <p14:creationId xmlns:p14="http://schemas.microsoft.com/office/powerpoint/2010/main" val="2865106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71600" y="1371600"/>
            <a:ext cx="6769100" cy="4768850"/>
          </a:xfrm>
          <a:noFill/>
          <a:ln/>
        </p:spPr>
      </p:pic>
      <p:sp>
        <p:nvSpPr>
          <p:cNvPr id="7" name="Title 1"/>
          <p:cNvSpPr>
            <a:spLocks noGrp="1"/>
          </p:cNvSpPr>
          <p:nvPr>
            <p:ph type="title"/>
          </p:nvPr>
        </p:nvSpPr>
        <p:spPr>
          <a:xfrm>
            <a:off x="1219200" y="228600"/>
            <a:ext cx="6705600" cy="685800"/>
          </a:xfrm>
        </p:spPr>
        <p:txBody>
          <a:bodyPr/>
          <a:lstStyle/>
          <a:p>
            <a:r>
              <a:rPr lang="en-US" dirty="0"/>
              <a:t>Logistic Map</a:t>
            </a:r>
          </a:p>
        </p:txBody>
      </p:sp>
    </p:spTree>
    <p:extLst>
      <p:ext uri="{BB962C8B-B14F-4D97-AF65-F5344CB8AC3E}">
        <p14:creationId xmlns:p14="http://schemas.microsoft.com/office/powerpoint/2010/main" val="4049282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95400" y="1295400"/>
            <a:ext cx="6600825" cy="4649787"/>
          </a:xfrm>
          <a:noFill/>
          <a:ln/>
        </p:spPr>
      </p:pic>
      <p:sp>
        <p:nvSpPr>
          <p:cNvPr id="7" name="Title 1"/>
          <p:cNvSpPr>
            <a:spLocks noGrp="1"/>
          </p:cNvSpPr>
          <p:nvPr>
            <p:ph type="title"/>
          </p:nvPr>
        </p:nvSpPr>
        <p:spPr>
          <a:xfrm>
            <a:off x="1219200" y="228600"/>
            <a:ext cx="6705600" cy="685800"/>
          </a:xfrm>
        </p:spPr>
        <p:txBody>
          <a:bodyPr/>
          <a:lstStyle/>
          <a:p>
            <a:r>
              <a:rPr lang="en-US" dirty="0"/>
              <a:t>Logistic Map</a:t>
            </a:r>
          </a:p>
        </p:txBody>
      </p:sp>
    </p:spTree>
    <p:extLst>
      <p:ext uri="{BB962C8B-B14F-4D97-AF65-F5344CB8AC3E}">
        <p14:creationId xmlns:p14="http://schemas.microsoft.com/office/powerpoint/2010/main" val="15140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 Map</a:t>
            </a:r>
          </a:p>
        </p:txBody>
      </p:sp>
      <p:pic>
        <p:nvPicPr>
          <p:cNvPr id="9"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854707" y="1143000"/>
            <a:ext cx="5418374" cy="1469788"/>
          </a:xfrm>
          <a:noFill/>
          <a:ln/>
        </p:spPr>
      </p:pic>
      <p:pic>
        <p:nvPicPr>
          <p:cNvPr id="11"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513"/>
          <a:stretch/>
        </p:blipFill>
        <p:spPr bwMode="auto">
          <a:xfrm>
            <a:off x="381000" y="2286000"/>
            <a:ext cx="8229600" cy="4702493"/>
          </a:xfrm>
          <a:prstGeom prst="rect">
            <a:avLst/>
          </a:prstGeom>
          <a:noFill/>
          <a:ln w="12700">
            <a:noFill/>
            <a:miter lim="800000"/>
            <a:headEnd/>
            <a:tailEnd/>
          </a:ln>
        </p:spPr>
      </p:pic>
    </p:spTree>
    <p:extLst>
      <p:ext uri="{BB962C8B-B14F-4D97-AF65-F5344CB8AC3E}">
        <p14:creationId xmlns:p14="http://schemas.microsoft.com/office/powerpoint/2010/main" val="1159989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isticMa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6493" y="3124200"/>
            <a:ext cx="4815902" cy="3663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Logistic Map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143000"/>
                <a:ext cx="8305800" cy="5410200"/>
              </a:xfrm>
            </p:spPr>
            <p:txBody>
              <a:bodyPr/>
              <a:lstStyle/>
              <a:p>
                <a:pPr>
                  <a:lnSpc>
                    <a:spcPct val="90000"/>
                  </a:lnSpc>
                  <a:spcBef>
                    <a:spcPts val="1200"/>
                  </a:spcBef>
                </a:pPr>
                <a:r>
                  <a:rPr lang="en-AU" dirty="0"/>
                  <a:t>A </a:t>
                </a:r>
                <a:r>
                  <a:rPr lang="en-AU" sz="1800" b="1" i="1" dirty="0">
                    <a:solidFill>
                      <a:srgbClr val="0000FF"/>
                    </a:solidFill>
                  </a:rPr>
                  <a:t>small</a:t>
                </a:r>
                <a:r>
                  <a:rPr lang="en-AU" dirty="0"/>
                  <a:t> difference in the value of </a:t>
                </a:r>
                <a:r>
                  <a:rPr lang="en-AU" i="1" dirty="0"/>
                  <a:t>r</a:t>
                </a:r>
                <a:r>
                  <a:rPr lang="en-AU" dirty="0"/>
                  <a:t> or </a:t>
                </a:r>
                <a:r>
                  <a:rPr lang="en-AU" i="1" dirty="0"/>
                  <a:t>x</a:t>
                </a:r>
                <a:r>
                  <a:rPr lang="en-AU" i="1" baseline="-25000" dirty="0"/>
                  <a:t>0</a:t>
                </a:r>
                <a:r>
                  <a:rPr lang="en-AU" dirty="0"/>
                  <a:t> can make a </a:t>
                </a:r>
                <a:r>
                  <a:rPr lang="en-AU" sz="2800" b="1" dirty="0">
                    <a:solidFill>
                      <a:srgbClr val="FF0000"/>
                    </a:solidFill>
                  </a:rPr>
                  <a:t>huge</a:t>
                </a:r>
                <a:r>
                  <a:rPr lang="en-AU" dirty="0"/>
                  <a:t> difference in the outcome of the system at time </a:t>
                </a:r>
                <a14:m>
                  <m:oMath xmlns:m="http://schemas.openxmlformats.org/officeDocument/2006/math">
                    <m:r>
                      <a:rPr lang="en-AU" i="1" dirty="0" smtClean="0">
                        <a:latin typeface="Cambria Math"/>
                      </a:rPr>
                      <m:t>𝑡</m:t>
                    </m:r>
                  </m:oMath>
                </a14:m>
                <a:endParaRPr lang="en-AU" i="1" dirty="0"/>
              </a:p>
              <a:p>
                <a:pPr>
                  <a:lnSpc>
                    <a:spcPct val="90000"/>
                  </a:lnSpc>
                  <a:spcBef>
                    <a:spcPts val="1200"/>
                  </a:spcBef>
                </a:pPr>
                <a:r>
                  <a:rPr lang="en-AU" dirty="0"/>
                  <a:t>No formula can tell us what </a:t>
                </a:r>
                <a:r>
                  <a:rPr lang="en-AU" i="1" dirty="0"/>
                  <a:t>x</a:t>
                </a:r>
                <a:r>
                  <a:rPr lang="en-AU" dirty="0"/>
                  <a:t> will be at some specified time </a:t>
                </a:r>
                <a14:m>
                  <m:oMath xmlns:m="http://schemas.openxmlformats.org/officeDocument/2006/math">
                    <m:r>
                      <a:rPr lang="en-AU" i="1" dirty="0">
                        <a:latin typeface="Cambria Math"/>
                      </a:rPr>
                      <m:t>𝑡</m:t>
                    </m:r>
                    <m:r>
                      <a:rPr lang="en-US" b="0" i="1" dirty="0" smtClean="0">
                        <a:latin typeface="Cambria Math"/>
                      </a:rPr>
                      <m:t> </m:t>
                    </m:r>
                  </m:oMath>
                </a14:m>
                <a:r>
                  <a:rPr lang="en-AU" dirty="0"/>
                  <a:t> even if we know the initial conditions.</a:t>
                </a:r>
              </a:p>
              <a:p>
                <a:pPr>
                  <a:lnSpc>
                    <a:spcPct val="90000"/>
                  </a:lnSpc>
                  <a:spcBef>
                    <a:spcPts val="1200"/>
                  </a:spcBef>
                </a:pPr>
                <a:r>
                  <a:rPr lang="en-AU" dirty="0"/>
                  <a:t>The system is </a:t>
                </a:r>
                <a:r>
                  <a:rPr lang="en-AU" b="1" dirty="0">
                    <a:solidFill>
                      <a:srgbClr val="FF0000"/>
                    </a:solidFill>
                  </a:rPr>
                  <a:t>unpredictable</a:t>
                </a:r>
                <a:r>
                  <a:rPr lang="en-AU" dirty="0"/>
                  <a:t>!!</a:t>
                </a:r>
              </a:p>
              <a:p>
                <a:pPr>
                  <a:lnSpc>
                    <a:spcPct val="90000"/>
                  </a:lnSpc>
                  <a:spcBef>
                    <a:spcPts val="1200"/>
                  </a:spcBef>
                </a:pPr>
                <a:endParaRPr lang="en-AU" dirty="0"/>
              </a:p>
              <a:p>
                <a:pPr>
                  <a:lnSpc>
                    <a:spcPct val="90000"/>
                  </a:lnSpc>
                  <a:spcBef>
                    <a:spcPts val="1200"/>
                  </a:spcBef>
                </a:pPr>
                <a:endParaRPr lang="en-AU" dirty="0"/>
              </a:p>
              <a:p>
                <a:pPr>
                  <a:lnSpc>
                    <a:spcPct val="90000"/>
                  </a:lnSpc>
                  <a:spcBef>
                    <a:spcPts val="1200"/>
                  </a:spcBef>
                </a:pPr>
                <a:endParaRPr lang="en-AU" dirty="0"/>
              </a:p>
              <a:p>
                <a:pPr>
                  <a:lnSpc>
                    <a:spcPct val="90000"/>
                  </a:lnSpc>
                  <a:spcBef>
                    <a:spcPts val="1200"/>
                  </a:spcBef>
                </a:pPr>
                <a:r>
                  <a:rPr lang="en-AU" dirty="0"/>
                  <a:t>Bifurcation Diagram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143000"/>
                <a:ext cx="8305800" cy="5410200"/>
              </a:xfrm>
              <a:blipFill rotWithShape="1">
                <a:blip r:embed="rId3"/>
                <a:stretch>
                  <a:fillRect l="-1028" t="-2029"/>
                </a:stretch>
              </a:blipFill>
            </p:spPr>
            <p:txBody>
              <a:bodyPr/>
              <a:lstStyle/>
              <a:p>
                <a:r>
                  <a:rPr lang="en-US">
                    <a:noFill/>
                  </a:rPr>
                  <a:t> </a:t>
                </a:r>
              </a:p>
            </p:txBody>
          </p:sp>
        </mc:Fallback>
      </mc:AlternateContent>
      <p:sp>
        <p:nvSpPr>
          <p:cNvPr id="7" name="Oval 6"/>
          <p:cNvSpPr/>
          <p:nvPr/>
        </p:nvSpPr>
        <p:spPr bwMode="auto">
          <a:xfrm>
            <a:off x="457200" y="3276600"/>
            <a:ext cx="3657600" cy="1371600"/>
          </a:xfrm>
          <a:prstGeom prst="ellipse">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AU" b="1" dirty="0">
                <a:solidFill>
                  <a:srgbClr val="0000FF"/>
                </a:solidFill>
              </a:rPr>
              <a:t>Sensitive Dependence on Initial Conditions</a:t>
            </a:r>
            <a:endParaRPr kumimoji="0" lang="en-US" sz="2400" b="1" i="0" u="none" strike="noStrike" cap="none" normalizeH="0" baseline="0" dirty="0">
              <a:ln>
                <a:noFill/>
              </a:ln>
              <a:solidFill>
                <a:srgbClr val="0000FF"/>
              </a:solidFill>
              <a:effectLst/>
            </a:endParaRPr>
          </a:p>
        </p:txBody>
      </p:sp>
      <p:sp>
        <p:nvSpPr>
          <p:cNvPr id="10" name="Rectangle 9"/>
          <p:cNvSpPr/>
          <p:nvPr/>
        </p:nvSpPr>
        <p:spPr>
          <a:xfrm>
            <a:off x="914400" y="5219700"/>
            <a:ext cx="3429000" cy="1421928"/>
          </a:xfrm>
          <a:prstGeom prst="rect">
            <a:avLst/>
          </a:prstGeom>
        </p:spPr>
        <p:txBody>
          <a:bodyPr wrap="square">
            <a:spAutoFit/>
          </a:bodyPr>
          <a:lstStyle/>
          <a:p>
            <a:pPr marL="0" indent="0">
              <a:lnSpc>
                <a:spcPct val="90000"/>
              </a:lnSpc>
              <a:spcBef>
                <a:spcPts val="1200"/>
              </a:spcBef>
              <a:buNone/>
            </a:pPr>
            <a:r>
              <a:rPr lang="en-US" dirty="0"/>
              <a:t>possible long-term values of a system as a function of a bifurcation parameter in the system</a:t>
            </a:r>
            <a:endParaRPr lang="en-AU" dirty="0"/>
          </a:p>
        </p:txBody>
      </p:sp>
    </p:spTree>
    <p:extLst>
      <p:ext uri="{BB962C8B-B14F-4D97-AF65-F5344CB8AC3E}">
        <p14:creationId xmlns:p14="http://schemas.microsoft.com/office/powerpoint/2010/main" val="1159989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Nonlinear Dynamics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solidFill>
                      <a:srgbClr val="0000FF"/>
                    </a:solidFill>
                  </a:rPr>
                  <a:t>Dynamical system </a:t>
                </a:r>
                <a:r>
                  <a:rPr lang="en-US" dirty="0"/>
                  <a:t>– a </a:t>
                </a:r>
                <a:r>
                  <a:rPr lang="en-US" i="1" dirty="0"/>
                  <a:t>rule</a:t>
                </a:r>
                <a:r>
                  <a:rPr lang="en-US" dirty="0"/>
                  <a:t> for time evolution on a </a:t>
                </a:r>
                <a:r>
                  <a:rPr lang="en-US" b="1" dirty="0">
                    <a:solidFill>
                      <a:srgbClr val="0000FF"/>
                    </a:solidFill>
                  </a:rPr>
                  <a:t>state</a:t>
                </a:r>
                <a:r>
                  <a:rPr lang="en-US" dirty="0"/>
                  <a:t> space.</a:t>
                </a:r>
                <a:endParaRPr lang="en-US" b="1" dirty="0">
                  <a:solidFill>
                    <a:srgbClr val="0000FF"/>
                  </a:solidFill>
                </a:endParaRPr>
              </a:p>
              <a:p>
                <a:r>
                  <a:rPr lang="en-US" dirty="0">
                    <a:solidFill>
                      <a:srgbClr val="0000FF"/>
                    </a:solidFill>
                  </a:rPr>
                  <a:t>State space </a:t>
                </a:r>
                <a:r>
                  <a:rPr lang="en-US" dirty="0"/>
                  <a:t>– all possible states of the system</a:t>
                </a:r>
              </a:p>
              <a:p>
                <a:r>
                  <a:rPr lang="en-US" dirty="0">
                    <a:solidFill>
                      <a:srgbClr val="0000FF"/>
                    </a:solidFill>
                  </a:rPr>
                  <a:t>State </a:t>
                </a:r>
                <a:r>
                  <a:rPr lang="en-US" dirty="0"/>
                  <a:t>– a </a:t>
                </a:r>
                <a14:m>
                  <m:oMath xmlns:m="http://schemas.openxmlformats.org/officeDocument/2006/math">
                    <m:r>
                      <a:rPr lang="en-US" i="1" dirty="0" smtClean="0">
                        <a:latin typeface="Cambria Math"/>
                      </a:rPr>
                      <m:t>𝑑</m:t>
                    </m:r>
                  </m:oMath>
                </a14:m>
                <a:r>
                  <a:rPr lang="en-US" dirty="0"/>
                  <a:t>-dimensional vector defining the state of the dynamical system at a fixed time </a:t>
                </a:r>
                <a14:m>
                  <m:oMath xmlns:m="http://schemas.openxmlformats.org/officeDocument/2006/math">
                    <m:r>
                      <a:rPr lang="en-US" i="1" dirty="0" smtClean="0">
                        <a:latin typeface="Cambria Math"/>
                      </a:rPr>
                      <m:t>𝑡</m:t>
                    </m:r>
                    <m:r>
                      <a:rPr lang="en-US" b="0" i="1" dirty="0" smtClean="0">
                        <a:latin typeface="Cambria Math"/>
                      </a:rPr>
                      <m:t> </m:t>
                    </m:r>
                  </m:oMath>
                </a14:m>
                <a:endParaRPr lang="en-US" b="0" i="1" dirty="0">
                  <a:latin typeface="Cambria Math"/>
                </a:endParaRPr>
              </a:p>
              <a:p>
                <a:pPr marL="0" indent="0">
                  <a:buNone/>
                </a:pPr>
                <a14:m>
                  <m:oMathPara xmlns:m="http://schemas.openxmlformats.org/officeDocument/2006/math">
                    <m:oMathParaPr>
                      <m:jc m:val="centerGroup"/>
                    </m:oMathParaPr>
                    <m:oMath xmlns:m="http://schemas.openxmlformats.org/officeDocument/2006/math">
                      <m:acc>
                        <m:accPr>
                          <m:chr m:val="̇"/>
                          <m:ctrlPr>
                            <a:rPr lang="en-US" b="0" i="1" dirty="0" smtClean="0">
                              <a:latin typeface="Cambria Math" panose="02040503050406030204" pitchFamily="18" charset="0"/>
                            </a:rPr>
                          </m:ctrlPr>
                        </m:accPr>
                        <m:e>
                          <m:r>
                            <a:rPr lang="en-US" b="0" i="1" dirty="0" smtClean="0">
                              <a:latin typeface="Cambria Math"/>
                            </a:rPr>
                            <m:t>𝑥</m:t>
                          </m:r>
                        </m:e>
                      </m:acc>
                      <m:d>
                        <m:dPr>
                          <m:ctrlPr>
                            <a:rPr lang="en-US" b="0" i="1" dirty="0" smtClean="0">
                              <a:latin typeface="Cambria Math" panose="02040503050406030204" pitchFamily="18" charset="0"/>
                            </a:rPr>
                          </m:ctrlPr>
                        </m:dPr>
                        <m:e>
                          <m:r>
                            <a:rPr lang="en-US" b="0" i="1" dirty="0" smtClean="0">
                              <a:latin typeface="Cambria Math"/>
                            </a:rPr>
                            <m:t>𝑡</m:t>
                          </m:r>
                        </m:e>
                      </m:d>
                      <m:r>
                        <a:rPr lang="en-US" b="0" i="1" dirty="0" smtClean="0">
                          <a:latin typeface="Cambria Math"/>
                        </a:rPr>
                        <m:t>=</m:t>
                      </m:r>
                      <m:sSup>
                        <m:sSupPr>
                          <m:ctrlPr>
                            <a:rPr lang="en-US" b="0" i="1" dirty="0" smtClean="0">
                              <a:latin typeface="Cambria Math" panose="02040503050406030204" pitchFamily="18" charset="0"/>
                            </a:rPr>
                          </m:ctrlPr>
                        </m:sSupPr>
                        <m:e>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a:rPr>
                                    <m:t>𝑥</m:t>
                                  </m:r>
                                </m:e>
                                <m:sub>
                                  <m:r>
                                    <a:rPr lang="en-US" i="1" dirty="0">
                                      <a:latin typeface="Cambria Math"/>
                                    </a:rPr>
                                    <m:t>1</m:t>
                                  </m:r>
                                </m:sub>
                              </m:sSub>
                              <m:d>
                                <m:dPr>
                                  <m:ctrlPr>
                                    <a:rPr lang="en-US" i="1" dirty="0">
                                      <a:latin typeface="Cambria Math" panose="02040503050406030204" pitchFamily="18" charset="0"/>
                                    </a:rPr>
                                  </m:ctrlPr>
                                </m:dPr>
                                <m:e>
                                  <m:r>
                                    <a:rPr lang="en-US" i="1" dirty="0">
                                      <a:latin typeface="Cambria Math"/>
                                    </a:rPr>
                                    <m:t>𝑡</m:t>
                                  </m:r>
                                </m:e>
                              </m:d>
                              <m:r>
                                <a:rPr lang="en-US" i="1" dirty="0">
                                  <a:latin typeface="Cambria Math"/>
                                </a:rPr>
                                <m:t>,</m:t>
                              </m:r>
                              <m:sSub>
                                <m:sSubPr>
                                  <m:ctrlPr>
                                    <a:rPr lang="en-US" i="1" dirty="0">
                                      <a:latin typeface="Cambria Math" panose="02040503050406030204" pitchFamily="18" charset="0"/>
                                    </a:rPr>
                                  </m:ctrlPr>
                                </m:sSubPr>
                                <m:e>
                                  <m:r>
                                    <a:rPr lang="en-US" i="1" dirty="0">
                                      <a:latin typeface="Cambria Math"/>
                                    </a:rPr>
                                    <m:t>𝑥</m:t>
                                  </m:r>
                                </m:e>
                                <m:sub>
                                  <m:r>
                                    <a:rPr lang="en-US" i="1" dirty="0">
                                      <a:latin typeface="Cambria Math"/>
                                    </a:rPr>
                                    <m:t>2</m:t>
                                  </m:r>
                                </m:sub>
                              </m:sSub>
                              <m:d>
                                <m:dPr>
                                  <m:ctrlPr>
                                    <a:rPr lang="en-US" i="1" dirty="0">
                                      <a:latin typeface="Cambria Math" panose="02040503050406030204" pitchFamily="18" charset="0"/>
                                    </a:rPr>
                                  </m:ctrlPr>
                                </m:dPr>
                                <m:e>
                                  <m:r>
                                    <a:rPr lang="en-US" i="1" dirty="0">
                                      <a:latin typeface="Cambria Math"/>
                                    </a:rPr>
                                    <m:t>𝑡</m:t>
                                  </m:r>
                                </m:e>
                              </m:d>
                              <m:r>
                                <a:rPr lang="en-US" i="1" dirty="0">
                                  <a:latin typeface="Cambria Math"/>
                                </a:rPr>
                                <m:t>,</m:t>
                              </m:r>
                              <m:r>
                                <a:rPr lang="en-US" i="1" dirty="0">
                                  <a:latin typeface="Cambria Math"/>
                                  <a:ea typeface="Cambria Math"/>
                                </a:rPr>
                                <m:t>⋯,</m:t>
                              </m:r>
                              <m:sSub>
                                <m:sSubPr>
                                  <m:ctrlPr>
                                    <a:rPr lang="en-US" i="1" dirty="0">
                                      <a:latin typeface="Cambria Math" panose="02040503050406030204" pitchFamily="18" charset="0"/>
                                    </a:rPr>
                                  </m:ctrlPr>
                                </m:sSubPr>
                                <m:e>
                                  <m:r>
                                    <a:rPr lang="en-US" i="1" dirty="0">
                                      <a:latin typeface="Cambria Math"/>
                                    </a:rPr>
                                    <m:t>𝑥</m:t>
                                  </m:r>
                                </m:e>
                                <m:sub>
                                  <m:r>
                                    <a:rPr lang="en-US" i="1" dirty="0">
                                      <a:latin typeface="Cambria Math"/>
                                    </a:rPr>
                                    <m:t>𝑑</m:t>
                                  </m:r>
                                </m:sub>
                              </m:sSub>
                              <m:d>
                                <m:dPr>
                                  <m:ctrlPr>
                                    <a:rPr lang="en-US" i="1" dirty="0">
                                      <a:latin typeface="Cambria Math" panose="02040503050406030204" pitchFamily="18" charset="0"/>
                                    </a:rPr>
                                  </m:ctrlPr>
                                </m:dPr>
                                <m:e>
                                  <m:r>
                                    <a:rPr lang="en-US" i="1" dirty="0">
                                      <a:latin typeface="Cambria Math"/>
                                    </a:rPr>
                                    <m:t>𝑡</m:t>
                                  </m:r>
                                </m:e>
                              </m:d>
                            </m:e>
                          </m:d>
                        </m:e>
                        <m:sup>
                          <m:r>
                            <a:rPr lang="en-US" b="0" i="1" dirty="0" smtClean="0">
                              <a:latin typeface="Cambria Math"/>
                            </a:rPr>
                            <m:t>𝑇</m:t>
                          </m:r>
                        </m:sup>
                      </m:sSup>
                    </m:oMath>
                  </m:oMathPara>
                </a14:m>
                <a:endParaRPr lang="en-US" dirty="0"/>
              </a:p>
              <a:p>
                <a:r>
                  <a:rPr lang="en-US" dirty="0"/>
                  <a:t>Dynamics or equation of motion</a:t>
                </a:r>
              </a:p>
              <a:p>
                <a:pPr lvl="1"/>
                <a:r>
                  <a:rPr lang="en-US" sz="2000" dirty="0"/>
                  <a:t>Causal relation between the present state and the next state in the future</a:t>
                </a:r>
              </a:p>
              <a:p>
                <a:pPr lvl="1"/>
                <a:r>
                  <a:rPr lang="en-US" sz="2000" dirty="0"/>
                  <a:t>Deterministic rule which tells us what happen in the next step</a:t>
                </a:r>
              </a:p>
              <a:p>
                <a:pPr lvl="1"/>
                <a:r>
                  <a:rPr lang="en-US" sz="2000" dirty="0"/>
                  <a:t>Linear dynamics - the causal relation between the present state and the next state is linear.</a:t>
                </a:r>
                <a:endParaRPr lang="en-US" sz="2000" b="1" dirty="0">
                  <a:solidFill>
                    <a:srgbClr val="0000FF"/>
                  </a:solidFill>
                </a:endParaRPr>
              </a:p>
              <a:p>
                <a:r>
                  <a:rPr lang="en-US" sz="2600" dirty="0"/>
                  <a:t>Experimental settings (</a:t>
                </a:r>
                <a:r>
                  <a:rPr lang="en-US" dirty="0">
                    <a:solidFill>
                      <a:srgbClr val="FF0000"/>
                    </a:solidFill>
                  </a:rPr>
                  <a:t>not all states known or observable</a:t>
                </a:r>
                <a:r>
                  <a:rPr lang="en-US" sz="2600" dirty="0"/>
                  <a:t>)</a:t>
                </a:r>
              </a:p>
              <a:p>
                <a:pPr lvl="1"/>
                <a:r>
                  <a:rPr lang="en-US" sz="2000" dirty="0"/>
                  <a:t>Time-discrete measurement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𝑢</m:t>
                        </m:r>
                      </m:e>
                      <m:sub>
                        <m:r>
                          <a:rPr lang="en-US" sz="2000" b="0" i="1" smtClean="0">
                            <a:latin typeface="Cambria Math"/>
                          </a:rPr>
                          <m:t>𝑖</m:t>
                        </m:r>
                      </m:sub>
                    </m:sSub>
                    <m:r>
                      <a:rPr lang="en-US" sz="2000" b="0" i="1" smtClean="0">
                        <a:latin typeface="Cambria Math"/>
                      </a:rPr>
                      <m:t>=</m:t>
                    </m:r>
                    <m:r>
                      <a:rPr lang="en-US" sz="2000" b="0" i="1" smtClean="0">
                        <a:latin typeface="Cambria Math"/>
                      </a:rPr>
                      <m:t>𝑢</m:t>
                    </m:r>
                    <m:d>
                      <m:dPr>
                        <m:ctrlPr>
                          <a:rPr lang="en-US" sz="2000" b="0" i="1" smtClean="0">
                            <a:latin typeface="Cambria Math" panose="02040503050406030204" pitchFamily="18" charset="0"/>
                          </a:rPr>
                        </m:ctrlPr>
                      </m:dPr>
                      <m:e>
                        <m:r>
                          <a:rPr lang="en-US" sz="2000" b="0" i="1" smtClean="0">
                            <a:latin typeface="Cambria Math"/>
                          </a:rPr>
                          <m:t>𝑖</m:t>
                        </m:r>
                        <m:r>
                          <a:rPr lang="en-US" sz="2000" b="0" i="1" smtClean="0">
                            <a:latin typeface="Cambria Math"/>
                            <a:ea typeface="Cambria Math"/>
                          </a:rPr>
                          <m:t>∆</m:t>
                        </m:r>
                        <m:r>
                          <a:rPr lang="en-US" sz="2000" b="0" i="1" smtClean="0">
                            <a:latin typeface="Cambria Math"/>
                            <a:ea typeface="Cambria Math"/>
                          </a:rPr>
                          <m:t>𝑡</m:t>
                        </m:r>
                      </m:e>
                    </m:d>
                  </m:oMath>
                </a14:m>
                <a:r>
                  <a:rPr lang="en-US" sz="2000" dirty="0"/>
                  <a:t>, where </a:t>
                </a:r>
                <a14:m>
                  <m:oMath xmlns:m="http://schemas.openxmlformats.org/officeDocument/2006/math">
                    <m:r>
                      <a:rPr lang="en-US" sz="2000" i="1" dirty="0" smtClean="0">
                        <a:latin typeface="Cambria Math"/>
                      </a:rPr>
                      <m:t>𝑖</m:t>
                    </m:r>
                    <m:r>
                      <a:rPr lang="en-US" sz="2000" i="1" dirty="0" smtClean="0">
                        <a:latin typeface="Cambria Math"/>
                      </a:rPr>
                      <m:t>=1,…,</m:t>
                    </m:r>
                    <m:r>
                      <a:rPr lang="en-US" sz="2000" i="1" dirty="0" smtClean="0">
                        <a:latin typeface="Cambria Math"/>
                      </a:rPr>
                      <m:t>𝑁</m:t>
                    </m:r>
                    <m:r>
                      <a:rPr lang="en-US" sz="2000" i="1" dirty="0" smtClean="0">
                        <a:latin typeface="Cambria Math"/>
                      </a:rPr>
                      <m:t> </m:t>
                    </m:r>
                  </m:oMath>
                </a14:m>
                <a:r>
                  <a:rPr lang="en-US" sz="2000" dirty="0"/>
                  <a:t>and </a:t>
                </a:r>
                <a14:m>
                  <m:oMath xmlns:m="http://schemas.openxmlformats.org/officeDocument/2006/math">
                    <m:r>
                      <a:rPr lang="en-US" sz="2000" i="1">
                        <a:latin typeface="Cambria Math"/>
                        <a:ea typeface="Cambria Math"/>
                      </a:rPr>
                      <m:t>∆</m:t>
                    </m:r>
                    <m:r>
                      <a:rPr lang="en-US" sz="2000" i="1">
                        <a:latin typeface="Cambria Math"/>
                        <a:ea typeface="Cambria Math"/>
                      </a:rPr>
                      <m:t>𝑡</m:t>
                    </m:r>
                  </m:oMath>
                </a14:m>
                <a:r>
                  <a:rPr lang="en-US" sz="2000" dirty="0"/>
                  <a:t> is the sampling interval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75" t="-9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029200" y="3124200"/>
                <a:ext cx="3350020" cy="6210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a:rPr>
                            <m:t>𝑋</m:t>
                          </m:r>
                        </m:e>
                      </m:acc>
                      <m:r>
                        <a:rPr lang="en-US" i="1">
                          <a:latin typeface="Cambria Math"/>
                        </a:rPr>
                        <m:t>=</m:t>
                      </m:r>
                      <m:r>
                        <a:rPr lang="en-US" i="1">
                          <a:latin typeface="Cambria Math"/>
                        </a:rPr>
                        <m:t>𝐹</m:t>
                      </m:r>
                      <m:d>
                        <m:dPr>
                          <m:ctrlPr>
                            <a:rPr lang="en-US" i="1">
                              <a:latin typeface="Cambria Math" panose="02040503050406030204" pitchFamily="18" charset="0"/>
                            </a:rPr>
                          </m:ctrlPr>
                        </m:dPr>
                        <m:e>
                          <m:r>
                            <a:rPr lang="en-US" i="1">
                              <a:latin typeface="Cambria Math"/>
                            </a:rPr>
                            <m:t>𝑋</m:t>
                          </m:r>
                        </m:e>
                      </m:d>
                      <m:r>
                        <a:rPr lang="en-US" i="1">
                          <a:latin typeface="Cambria Math"/>
                        </a:rPr>
                        <m:t>, </m:t>
                      </m:r>
                      <m:r>
                        <a:rPr lang="en-US" i="1">
                          <a:latin typeface="Cambria Math"/>
                        </a:rPr>
                        <m:t>𝐹</m:t>
                      </m:r>
                      <m:r>
                        <a:rPr lang="en-US" i="1">
                          <a:latin typeface="Cambria Math"/>
                          <a:ea typeface="Cambria Math"/>
                        </a:rPr>
                        <m:t>∈</m:t>
                      </m:r>
                      <m:sSup>
                        <m:sSupPr>
                          <m:ctrlPr>
                            <a:rPr lang="en-US" i="1">
                              <a:latin typeface="Cambria Math" panose="02040503050406030204" pitchFamily="18" charset="0"/>
                              <a:ea typeface="Cambria Math"/>
                            </a:rPr>
                          </m:ctrlPr>
                        </m:sSupPr>
                        <m:e>
                          <m:r>
                            <a:rPr lang="en-US" i="1">
                              <a:latin typeface="Cambria Math"/>
                              <a:ea typeface="Cambria Math"/>
                            </a:rPr>
                            <m:t>ℝ</m:t>
                          </m:r>
                        </m:e>
                        <m:sup>
                          <m:r>
                            <a:rPr lang="en-US" i="1">
                              <a:latin typeface="Cambria Math"/>
                              <a:ea typeface="Cambria Math"/>
                            </a:rPr>
                            <m:t>𝑛</m:t>
                          </m:r>
                        </m:sup>
                      </m:sSup>
                      <m:groupChr>
                        <m:groupChrPr>
                          <m:chr m:val="→"/>
                          <m:vertJc m:val="bot"/>
                          <m:ctrlPr>
                            <a:rPr lang="en-US" i="1">
                              <a:latin typeface="Cambria Math" panose="02040503050406030204" pitchFamily="18" charset="0"/>
                              <a:ea typeface="Cambria Math"/>
                            </a:rPr>
                          </m:ctrlPr>
                        </m:groupChrPr>
                        <m:e/>
                      </m:groupChr>
                      <m:sSup>
                        <m:sSupPr>
                          <m:ctrlPr>
                            <a:rPr lang="en-US" i="1">
                              <a:latin typeface="Cambria Math" panose="02040503050406030204" pitchFamily="18" charset="0"/>
                              <a:ea typeface="Cambria Math"/>
                            </a:rPr>
                          </m:ctrlPr>
                        </m:sSupPr>
                        <m:e>
                          <m:r>
                            <a:rPr lang="en-US" i="1">
                              <a:latin typeface="Cambria Math"/>
                              <a:ea typeface="Cambria Math"/>
                            </a:rPr>
                            <m:t>ℝ</m:t>
                          </m:r>
                        </m:e>
                        <m:sup>
                          <m:r>
                            <a:rPr lang="en-US" i="1">
                              <a:latin typeface="Cambria Math"/>
                              <a:ea typeface="Cambria Math"/>
                            </a:rPr>
                            <m:t>𝑛</m:t>
                          </m:r>
                        </m:sup>
                      </m:sSup>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5029200" y="3124200"/>
                <a:ext cx="3350020" cy="621004"/>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33913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Space Reconstruction</a:t>
            </a:r>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778" t="13333" r="2423"/>
          <a:stretch/>
        </p:blipFill>
        <p:spPr bwMode="auto">
          <a:xfrm>
            <a:off x="276225" y="1276350"/>
            <a:ext cx="8595360" cy="4969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7547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Example</a:t>
            </a:r>
          </a:p>
        </p:txBody>
      </p:sp>
      <p:pic>
        <p:nvPicPr>
          <p:cNvPr id="4" name="ecganim.avi">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676400" y="1143000"/>
            <a:ext cx="5686425" cy="5410200"/>
          </a:xfrm>
        </p:spPr>
      </p:pic>
    </p:spTree>
    <p:extLst>
      <p:ext uri="{BB962C8B-B14F-4D97-AF65-F5344CB8AC3E}">
        <p14:creationId xmlns:p14="http://schemas.microsoft.com/office/powerpoint/2010/main" val="13891247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a:t>Takens</a:t>
            </a:r>
            <a:r>
              <a:rPr lang="en-US" altLang="zh-CN" dirty="0"/>
              <a:t>' embedding theorem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altLang="zh-CN" b="1" dirty="0"/>
                  <a:t>Takens' embedding theorem</a:t>
                </a:r>
                <a:r>
                  <a:rPr lang="en-US" altLang="zh-CN" dirty="0"/>
                  <a:t>: </a:t>
                </a:r>
                <a:r>
                  <a:rPr lang="en-US" altLang="zh-CN" dirty="0">
                    <a:solidFill>
                      <a:srgbClr val="0000FF"/>
                    </a:solidFill>
                  </a:rPr>
                  <a:t>The phase space trajectory can be reconstructed from a time series by the time delay embedding. </a:t>
                </a:r>
                <a14:m>
                  <m:oMath xmlns:m="http://schemas.openxmlformats.org/officeDocument/2006/math">
                    <m:acc>
                      <m:accPr>
                        <m:chr m:val="̇"/>
                        <m:ctrlPr>
                          <a:rPr lang="en-US" b="1" i="1" smtClean="0">
                            <a:latin typeface="Cambria Math" panose="02040503050406030204" pitchFamily="18" charset="0"/>
                          </a:rPr>
                        </m:ctrlPr>
                      </m:accPr>
                      <m:e>
                        <m:r>
                          <a:rPr lang="en-US" b="1" i="1">
                            <a:latin typeface="Cambria Math"/>
                          </a:rPr>
                          <m:t>𝑿</m:t>
                        </m:r>
                      </m:e>
                    </m:acc>
                    <m:d>
                      <m:dPr>
                        <m:ctrlPr>
                          <a:rPr lang="en-US" i="1">
                            <a:latin typeface="Cambria Math" panose="02040503050406030204" pitchFamily="18" charset="0"/>
                          </a:rPr>
                        </m:ctrlPr>
                      </m:dPr>
                      <m:e>
                        <m:r>
                          <a:rPr lang="en-US" i="1">
                            <a:latin typeface="Cambria Math"/>
                          </a:rPr>
                          <m:t>𝑛</m:t>
                        </m:r>
                      </m:e>
                    </m:d>
                    <m:r>
                      <a:rPr lang="en-US" i="1">
                        <a:latin typeface="Cambria Math"/>
                      </a:rPr>
                      <m:t>=(</m:t>
                    </m:r>
                    <m:r>
                      <a:rPr lang="en-US" i="1">
                        <a:latin typeface="Cambria Math"/>
                      </a:rPr>
                      <m:t>𝑥</m:t>
                    </m:r>
                    <m:d>
                      <m:dPr>
                        <m:ctrlPr>
                          <a:rPr lang="en-US" i="1">
                            <a:latin typeface="Cambria Math" panose="02040503050406030204" pitchFamily="18" charset="0"/>
                          </a:rPr>
                        </m:ctrlPr>
                      </m:dPr>
                      <m:e>
                        <m:r>
                          <a:rPr lang="en-US" i="1">
                            <a:latin typeface="Cambria Math"/>
                          </a:rPr>
                          <m:t>𝑛</m:t>
                        </m:r>
                      </m:e>
                    </m:d>
                    <m:r>
                      <a:rPr lang="en-US" i="1">
                        <a:latin typeface="Cambria Math"/>
                      </a:rPr>
                      <m:t>,</m:t>
                    </m:r>
                    <m:r>
                      <a:rPr lang="en-US" i="1">
                        <a:latin typeface="Cambria Math"/>
                      </a:rPr>
                      <m:t>𝑥</m:t>
                    </m:r>
                    <m:d>
                      <m:dPr>
                        <m:ctrlPr>
                          <a:rPr lang="en-US" i="1">
                            <a:latin typeface="Cambria Math" panose="02040503050406030204" pitchFamily="18" charset="0"/>
                          </a:rPr>
                        </m:ctrlPr>
                      </m:dPr>
                      <m:e>
                        <m:r>
                          <a:rPr lang="en-US" i="1">
                            <a:latin typeface="Cambria Math"/>
                          </a:rPr>
                          <m:t>𝑛</m:t>
                        </m:r>
                        <m:r>
                          <a:rPr lang="en-US" i="1">
                            <a:latin typeface="Cambria Math"/>
                          </a:rPr>
                          <m:t>+</m:t>
                        </m:r>
                        <m:r>
                          <a:rPr lang="en-US" i="1" smtClean="0">
                            <a:latin typeface="Cambria Math"/>
                            <a:ea typeface="Cambria Math"/>
                          </a:rPr>
                          <m:t>𝜏</m:t>
                        </m:r>
                      </m:e>
                    </m:d>
                    <m:r>
                      <a:rPr lang="en-US" i="1">
                        <a:latin typeface="Cambria Math"/>
                      </a:rPr>
                      <m:t>,</m:t>
                    </m:r>
                    <m:r>
                      <a:rPr lang="en-US" i="1">
                        <a:latin typeface="Cambria Math"/>
                        <a:ea typeface="Cambria Math"/>
                      </a:rPr>
                      <m:t>⋯,</m:t>
                    </m:r>
                    <m:r>
                      <a:rPr lang="en-US" i="1">
                        <a:latin typeface="Cambria Math"/>
                        <a:ea typeface="Cambria Math"/>
                      </a:rPr>
                      <m:t>𝑥</m:t>
                    </m:r>
                    <m:d>
                      <m:dPr>
                        <m:ctrlPr>
                          <a:rPr lang="en-US" i="1">
                            <a:latin typeface="Cambria Math" panose="02040503050406030204" pitchFamily="18" charset="0"/>
                            <a:ea typeface="Cambria Math"/>
                          </a:rPr>
                        </m:ctrlPr>
                      </m:dPr>
                      <m:e>
                        <m:r>
                          <a:rPr lang="en-US" i="1">
                            <a:latin typeface="Cambria Math"/>
                            <a:ea typeface="Cambria Math"/>
                          </a:rPr>
                          <m:t>𝑛</m:t>
                        </m:r>
                        <m:r>
                          <a:rPr lang="en-US" i="1">
                            <a:latin typeface="Cambria Math"/>
                            <a:ea typeface="Cambria Math"/>
                          </a:rPr>
                          <m:t>+(</m:t>
                        </m:r>
                        <m:r>
                          <a:rPr lang="en-US" b="0" i="1" smtClean="0">
                            <a:latin typeface="Cambria Math"/>
                            <a:ea typeface="Cambria Math"/>
                          </a:rPr>
                          <m:t>𝑚</m:t>
                        </m:r>
                        <m:r>
                          <a:rPr lang="en-US" i="1">
                            <a:latin typeface="Cambria Math"/>
                            <a:ea typeface="Cambria Math"/>
                          </a:rPr>
                          <m:t>−</m:t>
                        </m:r>
                        <m:r>
                          <a:rPr lang="en-US" b="0" i="1" smtClean="0">
                            <a:latin typeface="Cambria Math"/>
                            <a:ea typeface="Cambria Math"/>
                          </a:rPr>
                          <m:t>1)</m:t>
                        </m:r>
                        <m:r>
                          <a:rPr lang="en-US" i="1" smtClean="0">
                            <a:latin typeface="Cambria Math"/>
                            <a:ea typeface="Cambria Math"/>
                          </a:rPr>
                          <m:t>𝜏</m:t>
                        </m:r>
                      </m:e>
                    </m:d>
                    <m:r>
                      <a:rPr lang="en-US" i="1">
                        <a:latin typeface="Cambria Math"/>
                        <a:ea typeface="Cambria Math"/>
                      </a:rPr>
                      <m:t>)</m:t>
                    </m:r>
                  </m:oMath>
                </a14:m>
                <a:r>
                  <a:rPr lang="en-US" dirty="0"/>
                  <a:t> </a:t>
                </a:r>
                <a:endParaRPr lang="en-US" altLang="zh-CN" dirty="0">
                  <a:solidFill>
                    <a:srgbClr val="0000FF"/>
                  </a:solidFill>
                </a:endParaRPr>
              </a:p>
              <a:p>
                <a:endParaRPr lang="en-US" altLang="zh-CN" sz="1400" dirty="0">
                  <a:solidFill>
                    <a:srgbClr val="0000FF"/>
                  </a:solidFill>
                </a:endParaRPr>
              </a:p>
              <a:p>
                <a:r>
                  <a:rPr lang="en-US" altLang="zh-CN" dirty="0"/>
                  <a:t>The optimal choice of </a:t>
                </a:r>
                <a:r>
                  <a:rPr lang="en-US" altLang="zh-CN" b="1" i="1" dirty="0">
                    <a:latin typeface="Times New Roman" pitchFamily="18" charset="0"/>
                    <a:cs typeface="Times New Roman" pitchFamily="18" charset="0"/>
                  </a:rPr>
                  <a:t>m</a:t>
                </a:r>
                <a:r>
                  <a:rPr lang="en-US" altLang="zh-CN" dirty="0"/>
                  <a:t> and </a:t>
                </a:r>
                <a14:m>
                  <m:oMath xmlns:m="http://schemas.openxmlformats.org/officeDocument/2006/math">
                    <m:r>
                      <a:rPr lang="zh-CN" altLang="en-US" i="1" smtClean="0">
                        <a:latin typeface="Cambria Math"/>
                      </a:rPr>
                      <m:t>𝜏</m:t>
                    </m:r>
                  </m:oMath>
                </a14:m>
                <a:r>
                  <a:rPr lang="en-US" altLang="zh-CN" dirty="0"/>
                  <a:t>  - </a:t>
                </a:r>
                <a:r>
                  <a:rPr lang="en-US" altLang="zh-CN" b="1" i="1" dirty="0">
                    <a:solidFill>
                      <a:srgbClr val="0000FF"/>
                    </a:solidFill>
                  </a:rPr>
                  <a:t>false nearest neighbors</a:t>
                </a:r>
                <a:r>
                  <a:rPr lang="en-US" altLang="zh-CN" dirty="0"/>
                  <a:t> (for </a:t>
                </a:r>
                <a:r>
                  <a:rPr lang="en-US" altLang="zh-CN" b="1" i="1" dirty="0">
                    <a:latin typeface="Times New Roman" pitchFamily="18" charset="0"/>
                    <a:cs typeface="Times New Roman" pitchFamily="18" charset="0"/>
                  </a:rPr>
                  <a:t>m</a:t>
                </a:r>
                <a:r>
                  <a:rPr lang="en-US" altLang="zh-CN" dirty="0"/>
                  <a:t>) and </a:t>
                </a:r>
                <a:r>
                  <a:rPr lang="en-US" altLang="zh-CN" b="1" i="1" dirty="0">
                    <a:solidFill>
                      <a:srgbClr val="0000FF"/>
                    </a:solidFill>
                  </a:rPr>
                  <a:t>mutual information</a:t>
                </a:r>
                <a:r>
                  <a:rPr lang="en-US" altLang="zh-CN" dirty="0"/>
                  <a:t> (for</a:t>
                </a:r>
                <a14:m>
                  <m:oMath xmlns:m="http://schemas.openxmlformats.org/officeDocument/2006/math">
                    <m:r>
                      <a:rPr lang="en-US" altLang="zh-CN" b="0" i="0" smtClean="0">
                        <a:latin typeface="Cambria Math"/>
                      </a:rPr>
                      <m:t> </m:t>
                    </m:r>
                    <m:r>
                      <a:rPr lang="zh-CN" altLang="en-US" i="1">
                        <a:latin typeface="Cambria Math"/>
                      </a:rPr>
                      <m:t>𝜏</m:t>
                    </m:r>
                  </m:oMath>
                </a14:m>
                <a:r>
                  <a:rPr lang="en-US" altLang="zh-CN" dirty="0"/>
                  <a:t>), which ensure an appropriate reconstruction and avoid </a:t>
                </a:r>
                <a:r>
                  <a:rPr lang="en-US" altLang="zh-CN" dirty="0" err="1"/>
                  <a:t>autocorrelated</a:t>
                </a:r>
                <a:r>
                  <a:rPr lang="en-US" altLang="zh-CN" dirty="0"/>
                  <a:t> effects. </a:t>
                </a:r>
              </a:p>
              <a:p>
                <a:endParaRPr lang="en-US" altLang="zh-CN" dirty="0">
                  <a:solidFill>
                    <a:srgbClr val="0000FF"/>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28" t="-901"/>
                </a:stretch>
              </a:blipFill>
            </p:spPr>
            <p:txBody>
              <a:bodyPr/>
              <a:lstStyle/>
              <a:p>
                <a:r>
                  <a:rPr lang="en-US">
                    <a:noFill/>
                  </a:rPr>
                  <a:t> </a:t>
                </a:r>
              </a:p>
            </p:txBody>
          </p:sp>
        </mc:Fallback>
      </mc:AlternateContent>
      <p:pic>
        <p:nvPicPr>
          <p:cNvPr id="4" name="Picture 11" descr="rossler_or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9" y="4114800"/>
            <a:ext cx="575173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885825" y="6172200"/>
            <a:ext cx="7496175" cy="6858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altLang="zh-CN" sz="2000" dirty="0"/>
              <a:t>Represent the same dynamical system in different coordinate systems</a:t>
            </a:r>
            <a:endParaRPr lang="en-US" sz="2000" dirty="0"/>
          </a:p>
        </p:txBody>
      </p:sp>
    </p:spTree>
    <p:extLst>
      <p:ext uri="{BB962C8B-B14F-4D97-AF65-F5344CB8AC3E}">
        <p14:creationId xmlns:p14="http://schemas.microsoft.com/office/powerpoint/2010/main" val="2346124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Delay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altLang="zh-CN" b="1" dirty="0">
                    <a:solidFill>
                      <a:srgbClr val="0000FF"/>
                    </a:solidFill>
                  </a:rPr>
                  <a:t>too small: </a:t>
                </a:r>
                <a:r>
                  <a:rPr lang="en-US" altLang="zh-CN" dirty="0"/>
                  <a:t>attractor </a:t>
                </a:r>
                <a:r>
                  <a:rPr lang="en-US" altLang="zh-CN" i="1" dirty="0"/>
                  <a:t>restricted to the diagonal </a:t>
                </a:r>
                <a:r>
                  <a:rPr lang="en-US" altLang="zh-CN" dirty="0"/>
                  <a:t>of the reconstructed phase space.</a:t>
                </a:r>
              </a:p>
              <a:p>
                <a:r>
                  <a:rPr lang="en-US" altLang="zh-CN" b="1" dirty="0">
                    <a:solidFill>
                      <a:srgbClr val="0000FF"/>
                    </a:solidFill>
                  </a:rPr>
                  <a:t>too large: </a:t>
                </a:r>
                <a:r>
                  <a:rPr lang="en-US" altLang="zh-CN" dirty="0"/>
                  <a:t>components </a:t>
                </a:r>
                <a:r>
                  <a:rPr lang="en-US" altLang="zh-CN" i="1" dirty="0"/>
                  <a:t>uncorrelated</a:t>
                </a:r>
                <a:r>
                  <a:rPr lang="en-US" altLang="zh-CN" dirty="0"/>
                  <a:t>. Reconstructed attractor no longer represents the true dynamics.</a:t>
                </a:r>
              </a:p>
              <a:p>
                <a:endParaRPr lang="en-US" altLang="zh-CN" dirty="0"/>
              </a:p>
              <a:p>
                <a:r>
                  <a:rPr lang="en-US" b="1" i="1" dirty="0">
                    <a:solidFill>
                      <a:srgbClr val="0000FF"/>
                    </a:solidFill>
                  </a:rPr>
                  <a:t>Approach 1</a:t>
                </a:r>
                <a:r>
                  <a:rPr lang="en-US" dirty="0"/>
                  <a:t> - visual inspection</a:t>
                </a:r>
              </a:p>
              <a:p>
                <a:pPr lvl="1"/>
                <a:r>
                  <a:rPr lang="en-US" sz="2000" dirty="0"/>
                  <a:t>Choose the </a:t>
                </a:r>
                <a14:m>
                  <m:oMath xmlns:m="http://schemas.openxmlformats.org/officeDocument/2006/math">
                    <m:r>
                      <a:rPr lang="en-US" sz="2000" i="1" dirty="0">
                        <a:latin typeface="Cambria Math"/>
                        <a:ea typeface="Cambria Math"/>
                      </a:rPr>
                      <m:t>𝜏</m:t>
                    </m:r>
                  </m:oMath>
                </a14:m>
                <a:r>
                  <a:rPr lang="en-US" sz="2000" dirty="0"/>
                  <a:t> value which appears to give the most spread out attractor</a:t>
                </a:r>
              </a:p>
              <a:p>
                <a:pPr lvl="1"/>
                <a:r>
                  <a:rPr lang="en-US" sz="2000" b="1" dirty="0">
                    <a:solidFill>
                      <a:srgbClr val="FF0000"/>
                    </a:solidFill>
                  </a:rPr>
                  <a:t>Disadvantage</a:t>
                </a:r>
                <a:r>
                  <a:rPr lang="en-US" sz="2000" dirty="0"/>
                  <a:t> – satisfactory results for simple systems only</a:t>
                </a:r>
              </a:p>
              <a:p>
                <a:r>
                  <a:rPr lang="en-US" b="1" i="1" dirty="0">
                    <a:solidFill>
                      <a:srgbClr val="0000FF"/>
                    </a:solidFill>
                  </a:rPr>
                  <a:t>Approach 2</a:t>
                </a:r>
                <a:r>
                  <a:rPr lang="en-US" dirty="0"/>
                  <a:t> - autocorrelation function (</a:t>
                </a:r>
                <a:r>
                  <a:rPr lang="en-US" sz="2000" dirty="0"/>
                  <a:t>delay </a:t>
                </a:r>
                <a14:m>
                  <m:oMath xmlns:m="http://schemas.openxmlformats.org/officeDocument/2006/math">
                    <m:r>
                      <a:rPr lang="en-US" sz="2000" i="1" dirty="0">
                        <a:latin typeface="Cambria Math"/>
                      </a:rPr>
                      <m:t>𝑘</m:t>
                    </m:r>
                  </m:oMath>
                </a14:m>
                <a:r>
                  <a:rPr lang="en-US" sz="2000" dirty="0"/>
                  <a:t>)</a:t>
                </a:r>
              </a:p>
              <a:p>
                <a:pPr marL="457200" lvl="1" indent="0">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a:rPr>
                            <m:t>𝑟</m:t>
                          </m:r>
                        </m:e>
                        <m:sub>
                          <m:r>
                            <a:rPr lang="en-US" sz="2000" i="1">
                              <a:latin typeface="Cambria Math"/>
                            </a:rPr>
                            <m:t>𝑘</m:t>
                          </m:r>
                        </m:sub>
                      </m:sSub>
                      <m:r>
                        <a:rPr lang="en-US" sz="2000" i="1">
                          <a:latin typeface="Cambria Math"/>
                        </a:rPr>
                        <m:t>=</m:t>
                      </m:r>
                      <m:f>
                        <m:fPr>
                          <m:ctrlPr>
                            <a:rPr lang="en-US" sz="2000" i="1">
                              <a:latin typeface="Cambria Math" panose="02040503050406030204" pitchFamily="18" charset="0"/>
                            </a:rPr>
                          </m:ctrlPr>
                        </m:fPr>
                        <m:num>
                          <m:nary>
                            <m:naryPr>
                              <m:chr m:val="∑"/>
                              <m:limLoc m:val="subSup"/>
                              <m:ctrlPr>
                                <a:rPr lang="en-US" sz="2000" i="1">
                                  <a:latin typeface="Cambria Math" panose="02040503050406030204" pitchFamily="18" charset="0"/>
                                </a:rPr>
                              </m:ctrlPr>
                            </m:naryPr>
                            <m:sub>
                              <m:r>
                                <m:rPr>
                                  <m:brk m:alnAt="25"/>
                                </m:rPr>
                                <a:rPr lang="en-US" sz="2000" i="1">
                                  <a:latin typeface="Cambria Math"/>
                                </a:rPr>
                                <m:t>𝑖</m:t>
                              </m:r>
                              <m:r>
                                <a:rPr lang="en-US" sz="2000" i="1">
                                  <a:latin typeface="Cambria Math"/>
                                </a:rPr>
                                <m:t>=1</m:t>
                              </m:r>
                            </m:sub>
                            <m:sup>
                              <m:r>
                                <a:rPr lang="en-US" sz="2000" i="1">
                                  <a:latin typeface="Cambria Math"/>
                                </a:rPr>
                                <m:t>𝑁</m:t>
                              </m:r>
                              <m:r>
                                <a:rPr lang="en-US" sz="2000" i="1">
                                  <a:latin typeface="Cambria Math"/>
                                </a:rPr>
                                <m:t>−</m:t>
                              </m:r>
                              <m:r>
                                <a:rPr lang="en-US" sz="2000" i="1">
                                  <a:latin typeface="Cambria Math"/>
                                </a:rPr>
                                <m:t>𝑘</m:t>
                              </m:r>
                            </m:sup>
                            <m:e>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𝑌</m:t>
                                  </m:r>
                                </m:e>
                                <m:sub>
                                  <m:r>
                                    <a:rPr lang="en-US" sz="2000" i="1">
                                      <a:latin typeface="Cambria Math"/>
                                    </a:rPr>
                                    <m:t>𝑖</m:t>
                                  </m:r>
                                </m:sub>
                              </m:sSub>
                              <m:r>
                                <a:rPr lang="en-US" sz="2000" i="1">
                                  <a:latin typeface="Cambria Math"/>
                                </a:rPr>
                                <m:t>−</m:t>
                              </m:r>
                              <m:acc>
                                <m:accPr>
                                  <m:chr m:val="̅"/>
                                  <m:ctrlPr>
                                    <a:rPr lang="en-US" sz="2000" i="1">
                                      <a:latin typeface="Cambria Math" panose="02040503050406030204" pitchFamily="18" charset="0"/>
                                    </a:rPr>
                                  </m:ctrlPr>
                                </m:accPr>
                                <m:e>
                                  <m:r>
                                    <a:rPr lang="en-US" sz="2000" i="1">
                                      <a:latin typeface="Cambria Math"/>
                                    </a:rPr>
                                    <m:t>𝑌</m:t>
                                  </m:r>
                                </m:e>
                              </m:acc>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𝑌</m:t>
                                  </m:r>
                                </m:e>
                                <m:sub>
                                  <m:r>
                                    <a:rPr lang="en-US" sz="2000" i="1">
                                      <a:latin typeface="Cambria Math"/>
                                    </a:rPr>
                                    <m:t>𝑖</m:t>
                                  </m:r>
                                  <m:r>
                                    <a:rPr lang="en-US" sz="2000" i="1">
                                      <a:latin typeface="Cambria Math"/>
                                    </a:rPr>
                                    <m:t>+</m:t>
                                  </m:r>
                                  <m:r>
                                    <a:rPr lang="en-US" sz="2000" i="1">
                                      <a:latin typeface="Cambria Math"/>
                                    </a:rPr>
                                    <m:t>𝑘</m:t>
                                  </m:r>
                                </m:sub>
                              </m:sSub>
                              <m:r>
                                <a:rPr lang="en-US" sz="2000" i="1">
                                  <a:latin typeface="Cambria Math"/>
                                </a:rPr>
                                <m:t>−</m:t>
                              </m:r>
                              <m:acc>
                                <m:accPr>
                                  <m:chr m:val="̅"/>
                                  <m:ctrlPr>
                                    <a:rPr lang="en-US" sz="2000" i="1">
                                      <a:latin typeface="Cambria Math" panose="02040503050406030204" pitchFamily="18" charset="0"/>
                                    </a:rPr>
                                  </m:ctrlPr>
                                </m:accPr>
                                <m:e>
                                  <m:r>
                                    <a:rPr lang="en-US" sz="2000" i="1">
                                      <a:latin typeface="Cambria Math"/>
                                    </a:rPr>
                                    <m:t>𝑌</m:t>
                                  </m:r>
                                </m:e>
                              </m:acc>
                              <m:r>
                                <a:rPr lang="en-US" sz="2000" i="1">
                                  <a:latin typeface="Cambria Math"/>
                                </a:rPr>
                                <m:t>)</m:t>
                              </m:r>
                            </m:e>
                          </m:nary>
                        </m:num>
                        <m:den>
                          <m:nary>
                            <m:naryPr>
                              <m:chr m:val="∑"/>
                              <m:limLoc m:val="subSup"/>
                              <m:ctrlPr>
                                <a:rPr lang="en-US" sz="2000" i="1">
                                  <a:latin typeface="Cambria Math" panose="02040503050406030204" pitchFamily="18" charset="0"/>
                                </a:rPr>
                              </m:ctrlPr>
                            </m:naryPr>
                            <m:sub>
                              <m:r>
                                <m:rPr>
                                  <m:brk m:alnAt="25"/>
                                </m:rPr>
                                <a:rPr lang="en-US" sz="2000" i="1">
                                  <a:latin typeface="Cambria Math"/>
                                </a:rPr>
                                <m:t>𝑖</m:t>
                              </m:r>
                              <m:r>
                                <a:rPr lang="en-US" sz="2000" i="1">
                                  <a:latin typeface="Cambria Math"/>
                                </a:rPr>
                                <m:t>=1</m:t>
                              </m:r>
                            </m:sub>
                            <m:sup>
                              <m:r>
                                <a:rPr lang="en-US" sz="2000" i="1">
                                  <a:latin typeface="Cambria Math"/>
                                </a:rPr>
                                <m:t>𝑁</m:t>
                              </m:r>
                            </m:sup>
                            <m:e>
                              <m:sSup>
                                <m:sSupPr>
                                  <m:ctrlPr>
                                    <a:rPr lang="en-US" sz="2000" i="1">
                                      <a:latin typeface="Cambria Math" panose="02040503050406030204" pitchFamily="18" charset="0"/>
                                    </a:rPr>
                                  </m:ctrlPr>
                                </m:sSupPr>
                                <m:e>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𝑌</m:t>
                                      </m:r>
                                    </m:e>
                                    <m:sub>
                                      <m:r>
                                        <a:rPr lang="en-US" sz="2000" i="1">
                                          <a:latin typeface="Cambria Math"/>
                                        </a:rPr>
                                        <m:t>𝑖</m:t>
                                      </m:r>
                                    </m:sub>
                                  </m:sSub>
                                  <m:r>
                                    <a:rPr lang="en-US" i="1">
                                      <a:latin typeface="Cambria Math"/>
                                    </a:rPr>
                                    <m:t>−</m:t>
                                  </m:r>
                                  <m:acc>
                                    <m:accPr>
                                      <m:chr m:val="̅"/>
                                      <m:ctrlPr>
                                        <a:rPr lang="en-US" sz="2000" i="1">
                                          <a:latin typeface="Cambria Math" panose="02040503050406030204" pitchFamily="18" charset="0"/>
                                        </a:rPr>
                                      </m:ctrlPr>
                                    </m:accPr>
                                    <m:e>
                                      <m:r>
                                        <a:rPr lang="en-US" sz="2000" i="1">
                                          <a:latin typeface="Cambria Math"/>
                                        </a:rPr>
                                        <m:t>𝑌</m:t>
                                      </m:r>
                                    </m:e>
                                  </m:acc>
                                  <m:r>
                                    <a:rPr lang="en-US" sz="2000" i="1">
                                      <a:latin typeface="Cambria Math"/>
                                    </a:rPr>
                                    <m:t>)</m:t>
                                  </m:r>
                                </m:e>
                                <m:sup>
                                  <m:r>
                                    <a:rPr lang="en-US" sz="2000" i="1">
                                      <a:latin typeface="Cambria Math"/>
                                    </a:rPr>
                                    <m:t>2</m:t>
                                  </m:r>
                                </m:sup>
                              </m:sSup>
                            </m:e>
                          </m:nary>
                        </m:den>
                      </m:f>
                    </m:oMath>
                  </m:oMathPara>
                </a14:m>
                <a:endParaRPr lang="en-US" sz="2000" dirty="0"/>
              </a:p>
              <a:p>
                <a:pPr lvl="1"/>
                <a:r>
                  <a:rPr lang="en-US" sz="2000" dirty="0">
                    <a:ea typeface="Cambria Math"/>
                  </a:rPr>
                  <a:t>Optimal </a:t>
                </a:r>
                <a14:m>
                  <m:oMath xmlns:m="http://schemas.openxmlformats.org/officeDocument/2006/math">
                    <m:r>
                      <a:rPr lang="en-US" sz="2000" i="1" smtClean="0">
                        <a:latin typeface="Cambria Math"/>
                        <a:ea typeface="Cambria Math"/>
                      </a:rPr>
                      <m:t>𝜏</m:t>
                    </m:r>
                  </m:oMath>
                </a14:m>
                <a:r>
                  <a:rPr lang="en-US" sz="2000" dirty="0"/>
                  <a:t> requires the linear independence,  which is the value for which the autocorrelation function first passes through 0</a:t>
                </a:r>
              </a:p>
              <a:p>
                <a:endParaRPr lang="en-US" altLang="zh-CN" dirty="0"/>
              </a:p>
              <a:p>
                <a:endParaRPr lang="en-US" altLang="zh-CN"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28" t="-901"/>
                </a:stretch>
              </a:blipFill>
            </p:spPr>
            <p:txBody>
              <a:bodyPr/>
              <a:lstStyle/>
              <a:p>
                <a:r>
                  <a:rPr lang="en-US">
                    <a:noFill/>
                  </a:rPr>
                  <a:t> </a:t>
                </a:r>
              </a:p>
            </p:txBody>
          </p:sp>
        </mc:Fallback>
      </mc:AlternateContent>
    </p:spTree>
    <p:extLst>
      <p:ext uri="{BB962C8B-B14F-4D97-AF65-F5344CB8AC3E}">
        <p14:creationId xmlns:p14="http://schemas.microsoft.com/office/powerpoint/2010/main" val="2417848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5B5F7-0842-4A90-A9D6-692BDD2A2559}"/>
              </a:ext>
            </a:extLst>
          </p:cNvPr>
          <p:cNvSpPr>
            <a:spLocks noGrp="1"/>
          </p:cNvSpPr>
          <p:nvPr>
            <p:ph type="title"/>
          </p:nvPr>
        </p:nvSpPr>
        <p:spPr/>
        <p:txBody>
          <a:bodyPr/>
          <a:lstStyle/>
          <a:p>
            <a:r>
              <a:rPr lang="en-US" dirty="0"/>
              <a:t>Relevant Publications</a:t>
            </a:r>
          </a:p>
        </p:txBody>
      </p:sp>
      <p:sp>
        <p:nvSpPr>
          <p:cNvPr id="3" name="Content Placeholder 2">
            <a:extLst>
              <a:ext uri="{FF2B5EF4-FFF2-40B4-BE49-F238E27FC236}">
                <a16:creationId xmlns:a16="http://schemas.microsoft.com/office/drawing/2014/main" id="{35F7DAF6-4B18-4CA2-9654-C33E3CFA7F47}"/>
              </a:ext>
            </a:extLst>
          </p:cNvPr>
          <p:cNvSpPr>
            <a:spLocks noGrp="1"/>
          </p:cNvSpPr>
          <p:nvPr>
            <p:ph idx="1"/>
          </p:nvPr>
        </p:nvSpPr>
        <p:spPr/>
        <p:txBody>
          <a:bodyPr/>
          <a:lstStyle/>
          <a:p>
            <a:r>
              <a:rPr lang="en-US" sz="1800" b="1" dirty="0"/>
              <a:t>H. Yang</a:t>
            </a:r>
            <a:r>
              <a:rPr lang="en-US" sz="1800" dirty="0"/>
              <a:t>, Y. Chen, and F. M. Leonelli, “Characterization and Monitoring of Nonlinear Dynamics and Chaos in Complex Physiological Signals,” </a:t>
            </a:r>
            <a:r>
              <a:rPr lang="en-US" sz="1800" b="1" i="1" dirty="0"/>
              <a:t>Healthcare Analytics</a:t>
            </a:r>
            <a:r>
              <a:rPr lang="en-US" sz="1800" dirty="0"/>
              <a:t>, Eds: H. Yang and E. K. Lee, Wiley, March 7, 2016, pp. 59-93, DOI: </a:t>
            </a:r>
            <a:r>
              <a:rPr lang="en-US" sz="1800" u="sng" dirty="0">
                <a:hlinkClick r:id="rId2"/>
              </a:rPr>
              <a:t>10.1002/9781118919408.ch3</a:t>
            </a:r>
            <a:endParaRPr lang="en-US" sz="1800" dirty="0"/>
          </a:p>
          <a:p>
            <a:r>
              <a:rPr lang="en-US" sz="1800" dirty="0"/>
              <a:t>B. Yao</a:t>
            </a:r>
            <a:r>
              <a:rPr lang="en-US" sz="1800" baseline="30000" dirty="0"/>
              <a:t>†</a:t>
            </a:r>
            <a:r>
              <a:rPr lang="en-US" sz="1800" dirty="0"/>
              <a:t>, F. Imani</a:t>
            </a:r>
            <a:r>
              <a:rPr lang="en-US" sz="1800" baseline="30000" dirty="0"/>
              <a:t>†</a:t>
            </a:r>
            <a:r>
              <a:rPr lang="en-US" sz="1800" dirty="0"/>
              <a:t>, A. Sakpal</a:t>
            </a:r>
            <a:r>
              <a:rPr lang="en-US" sz="1800" baseline="30000" dirty="0"/>
              <a:t>†</a:t>
            </a:r>
            <a:r>
              <a:rPr lang="en-US" sz="1800" dirty="0"/>
              <a:t>, E. W. Reutzel, and </a:t>
            </a:r>
            <a:r>
              <a:rPr lang="en-US" sz="1800" b="1" dirty="0"/>
              <a:t>H. Yang</a:t>
            </a:r>
            <a:r>
              <a:rPr lang="en-US" sz="1800" dirty="0"/>
              <a:t>*, “Multifractal analysis of image profiles for the characterization and detection of defects in additive manufacturing,” </a:t>
            </a:r>
            <a:r>
              <a:rPr lang="en-US" sz="1800" b="1" i="1" dirty="0"/>
              <a:t>ASME Journal of Manufacturing Science and Engineering</a:t>
            </a:r>
            <a:r>
              <a:rPr lang="en-US" sz="1800" dirty="0"/>
              <a:t>, Vol. 140, No. 3, 2017, DOI: </a:t>
            </a:r>
            <a:r>
              <a:rPr lang="en-US" sz="1800" u="sng" dirty="0">
                <a:hlinkClick r:id="rId3"/>
              </a:rPr>
              <a:t>10.1115/1.4037891</a:t>
            </a:r>
            <a:endParaRPr lang="en-US" sz="1800" dirty="0"/>
          </a:p>
          <a:p>
            <a:r>
              <a:rPr lang="en-US" sz="1800" dirty="0"/>
              <a:t>F. Imani</a:t>
            </a:r>
            <a:r>
              <a:rPr lang="en-US" sz="1800" baseline="30000" dirty="0"/>
              <a:t>†</a:t>
            </a:r>
            <a:r>
              <a:rPr lang="en-US" sz="1800" dirty="0"/>
              <a:t>, B. Yao, R. Chen, P. Rao, and </a:t>
            </a:r>
            <a:r>
              <a:rPr lang="en-US" sz="1800" b="1" dirty="0"/>
              <a:t>H. Yang*</a:t>
            </a:r>
            <a:r>
              <a:rPr lang="en-US" sz="1800" dirty="0"/>
              <a:t>, “Fractal Pattern Recognition of Image Profiles for Manufacturing Process Monitoring and Control”, </a:t>
            </a:r>
            <a:r>
              <a:rPr lang="en-US" sz="1800" i="1" dirty="0"/>
              <a:t>Proceedings of NAMRC/MSEC 2018</a:t>
            </a:r>
            <a:r>
              <a:rPr lang="en-US" sz="1800" dirty="0"/>
              <a:t>, June 18-22, College Station, TX. </a:t>
            </a:r>
            <a:r>
              <a:rPr lang="en-US" sz="1800" b="1" dirty="0"/>
              <a:t>DOI: </a:t>
            </a:r>
            <a:r>
              <a:rPr lang="en-US" sz="1800" u="sng" dirty="0">
                <a:hlinkClick r:id="rId4"/>
              </a:rPr>
              <a:t>10.1115/MSEC2018-6523</a:t>
            </a:r>
            <a:endParaRPr lang="en-US" sz="1800" dirty="0"/>
          </a:p>
          <a:p>
            <a:r>
              <a:rPr lang="en-US" sz="1800" dirty="0"/>
              <a:t>Y. Chen</a:t>
            </a:r>
            <a:r>
              <a:rPr lang="en-US" sz="1800" baseline="30000" dirty="0"/>
              <a:t>†</a:t>
            </a:r>
            <a:r>
              <a:rPr lang="en-US" sz="1800" dirty="0"/>
              <a:t> and </a:t>
            </a:r>
            <a:r>
              <a:rPr lang="en-US" sz="1800" b="1" dirty="0"/>
              <a:t>H. Yang*</a:t>
            </a:r>
            <a:r>
              <a:rPr lang="en-US" sz="1800" dirty="0"/>
              <a:t>, "A comparative analysis of alternative approaches for exploiting nonlinear dynamics in the heart rate time series " </a:t>
            </a:r>
            <a:r>
              <a:rPr lang="en-US" sz="1800" i="1" dirty="0"/>
              <a:t>Proceedings of 2013 IEEE Engineering in Medicine and Biology Society Conference (EMBC)</a:t>
            </a:r>
            <a:r>
              <a:rPr lang="en-US" sz="1800" dirty="0"/>
              <a:t>, p. 2599-2602, July 3-7, 2013, Osaka, Japan. DOI: </a:t>
            </a:r>
            <a:r>
              <a:rPr lang="en-US" sz="1800" u="sng" dirty="0">
                <a:hlinkClick r:id="rId5"/>
              </a:rPr>
              <a:t>10.1109/EMBC.2013.6610072</a:t>
            </a:r>
            <a:endParaRPr lang="en-US" sz="1800" dirty="0"/>
          </a:p>
          <a:p>
            <a:endParaRPr lang="en-US" sz="1600" dirty="0"/>
          </a:p>
        </p:txBody>
      </p:sp>
    </p:spTree>
    <p:extLst>
      <p:ext uri="{BB962C8B-B14F-4D97-AF65-F5344CB8AC3E}">
        <p14:creationId xmlns:p14="http://schemas.microsoft.com/office/powerpoint/2010/main" val="1500982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Mutual Information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066800"/>
                <a:ext cx="8305800" cy="5410200"/>
              </a:xfrm>
            </p:spPr>
            <p:txBody>
              <a:bodyPr/>
              <a:lstStyle/>
              <a:p>
                <a:r>
                  <a:rPr lang="en-US" b="1" dirty="0">
                    <a:solidFill>
                      <a:srgbClr val="0000FF"/>
                    </a:solidFill>
                  </a:rPr>
                  <a:t>Mutual information </a:t>
                </a:r>
                <a:r>
                  <a:rPr lang="en-US" dirty="0"/>
                  <a:t>- mutual dependence of two variables</a:t>
                </a:r>
              </a:p>
              <a:p>
                <a:pPr marL="857250" lvl="2" indent="0">
                  <a:buNone/>
                </a:pPr>
                <a14:m>
                  <m:oMathPara xmlns:m="http://schemas.openxmlformats.org/officeDocument/2006/math">
                    <m:oMathParaPr>
                      <m:jc m:val="centerGroup"/>
                    </m:oMathParaPr>
                    <m:oMath xmlns:m="http://schemas.openxmlformats.org/officeDocument/2006/math">
                      <m:r>
                        <a:rPr lang="en-US" sz="2000" b="0" i="1" smtClean="0">
                          <a:latin typeface="Cambria Math"/>
                        </a:rPr>
                        <m:t>𝐼</m:t>
                      </m:r>
                      <m:d>
                        <m:dPr>
                          <m:ctrlPr>
                            <a:rPr lang="en-US" sz="2000" b="0" i="1" smtClean="0">
                              <a:latin typeface="Cambria Math" panose="02040503050406030204" pitchFamily="18" charset="0"/>
                            </a:rPr>
                          </m:ctrlPr>
                        </m:dPr>
                        <m:e>
                          <m:r>
                            <a:rPr lang="en-US" sz="2000" b="0" i="1" smtClean="0">
                              <a:latin typeface="Cambria Math"/>
                            </a:rPr>
                            <m:t>𝑋</m:t>
                          </m:r>
                          <m:r>
                            <a:rPr lang="en-US" sz="2000" b="0" i="1" smtClean="0">
                              <a:latin typeface="Cambria Math"/>
                            </a:rPr>
                            <m:t>,</m:t>
                          </m:r>
                          <m:r>
                            <a:rPr lang="en-US" sz="2000" b="0" i="1" smtClean="0">
                              <a:latin typeface="Cambria Math"/>
                            </a:rPr>
                            <m:t>𝑌</m:t>
                          </m:r>
                        </m:e>
                      </m:d>
                      <m:r>
                        <a:rPr lang="en-US" sz="2000" b="0" i="1" smtClean="0">
                          <a:latin typeface="Cambria Math"/>
                        </a:rPr>
                        <m:t>=</m:t>
                      </m:r>
                      <m:nary>
                        <m:naryPr>
                          <m:chr m:val="∑"/>
                          <m:supHide m:val="on"/>
                          <m:ctrlPr>
                            <a:rPr lang="en-US" sz="2000" b="0" i="1" smtClean="0">
                              <a:latin typeface="Cambria Math" panose="02040503050406030204" pitchFamily="18" charset="0"/>
                            </a:rPr>
                          </m:ctrlPr>
                        </m:naryPr>
                        <m:sub>
                          <m:r>
                            <m:rPr>
                              <m:brk m:alnAt="7"/>
                            </m:rPr>
                            <a:rPr lang="en-US" sz="2000" b="0" i="1" smtClean="0">
                              <a:latin typeface="Cambria Math"/>
                            </a:rPr>
                            <m:t>𝑥</m:t>
                          </m:r>
                          <m:r>
                            <a:rPr lang="en-US" sz="2000" b="0" i="1" smtClean="0">
                              <a:latin typeface="Cambria Math"/>
                              <a:ea typeface="Cambria Math"/>
                            </a:rPr>
                            <m:t>∈</m:t>
                          </m:r>
                          <m:r>
                            <a:rPr lang="en-US" sz="2000" b="0" i="1" smtClean="0">
                              <a:latin typeface="Cambria Math"/>
                              <a:ea typeface="Cambria Math"/>
                            </a:rPr>
                            <m:t>𝑋</m:t>
                          </m:r>
                        </m:sub>
                        <m:sup/>
                        <m:e>
                          <m:nary>
                            <m:naryPr>
                              <m:chr m:val="∑"/>
                              <m:supHide m:val="on"/>
                              <m:ctrlPr>
                                <a:rPr lang="en-US" sz="2000" b="0" i="1" smtClean="0">
                                  <a:latin typeface="Cambria Math" panose="02040503050406030204" pitchFamily="18" charset="0"/>
                                </a:rPr>
                              </m:ctrlPr>
                            </m:naryPr>
                            <m:sub>
                              <m:r>
                                <m:rPr>
                                  <m:brk m:alnAt="7"/>
                                </m:rPr>
                                <a:rPr lang="en-US" sz="2000" b="0" i="1" smtClean="0">
                                  <a:latin typeface="Cambria Math"/>
                                </a:rPr>
                                <m:t>𝑦</m:t>
                              </m:r>
                              <m:r>
                                <a:rPr lang="en-US" sz="2000" b="0" i="1" smtClean="0">
                                  <a:latin typeface="Cambria Math"/>
                                  <a:ea typeface="Cambria Math"/>
                                </a:rPr>
                                <m:t>∈</m:t>
                              </m:r>
                              <m:r>
                                <a:rPr lang="en-US" sz="2000" b="0" i="1" smtClean="0">
                                  <a:latin typeface="Cambria Math"/>
                                  <a:ea typeface="Cambria Math"/>
                                </a:rPr>
                                <m:t>𝑌</m:t>
                              </m:r>
                            </m:sub>
                            <m:sup/>
                            <m:e>
                              <m:r>
                                <a:rPr lang="en-US" sz="2000" b="0" i="1" smtClean="0">
                                  <a:latin typeface="Cambria Math"/>
                                </a:rPr>
                                <m:t>𝑝</m:t>
                              </m:r>
                              <m:r>
                                <a:rPr lang="en-US" sz="2000" b="0" i="1" smtClean="0">
                                  <a:latin typeface="Cambria Math"/>
                                </a:rPr>
                                <m:t>(</m:t>
                              </m:r>
                              <m:r>
                                <a:rPr lang="en-US" sz="2000" b="0" i="1" smtClean="0">
                                  <a:latin typeface="Cambria Math"/>
                                </a:rPr>
                                <m:t>𝑥</m:t>
                              </m:r>
                              <m:r>
                                <a:rPr lang="en-US" sz="2000" b="0" i="1" smtClean="0">
                                  <a:latin typeface="Cambria Math"/>
                                </a:rPr>
                                <m:t>,</m:t>
                              </m:r>
                              <m:r>
                                <a:rPr lang="en-US" sz="2000" b="0" i="1" smtClean="0">
                                  <a:latin typeface="Cambria Math"/>
                                </a:rPr>
                                <m:t>𝑦</m:t>
                              </m:r>
                              <m:r>
                                <a:rPr lang="en-US" sz="2000" b="0" i="1" smtClean="0">
                                  <a:latin typeface="Cambria Math"/>
                                </a:rPr>
                                <m:t>)</m:t>
                              </m:r>
                              <m:func>
                                <m:funcPr>
                                  <m:ctrlPr>
                                    <a:rPr lang="en-US" sz="2000" b="0" i="1" smtClean="0">
                                      <a:latin typeface="Cambria Math" panose="02040503050406030204" pitchFamily="18" charset="0"/>
                                    </a:rPr>
                                  </m:ctrlPr>
                                </m:funcPr>
                                <m:fName>
                                  <m:r>
                                    <m:rPr>
                                      <m:sty m:val="p"/>
                                    </m:rPr>
                                    <a:rPr lang="en-US" sz="2000" b="0" i="0" smtClean="0">
                                      <a:latin typeface="Cambria Math"/>
                                    </a:rPr>
                                    <m:t>log</m:t>
                                  </m:r>
                                </m:fName>
                                <m:e>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r>
                                            <a:rPr lang="en-US" sz="2000" b="0" i="1" smtClean="0">
                                              <a:latin typeface="Cambria Math"/>
                                            </a:rPr>
                                            <m:t>𝑝</m:t>
                                          </m:r>
                                          <m:r>
                                            <a:rPr lang="en-US" sz="2000" b="0" i="1" smtClean="0">
                                              <a:latin typeface="Cambria Math"/>
                                            </a:rPr>
                                            <m:t>(</m:t>
                                          </m:r>
                                          <m:r>
                                            <a:rPr lang="en-US" sz="2000" b="0" i="1" smtClean="0">
                                              <a:latin typeface="Cambria Math"/>
                                            </a:rPr>
                                            <m:t>𝑥</m:t>
                                          </m:r>
                                          <m:r>
                                            <a:rPr lang="en-US" sz="2000" b="0" i="1" smtClean="0">
                                              <a:latin typeface="Cambria Math"/>
                                            </a:rPr>
                                            <m:t>,</m:t>
                                          </m:r>
                                          <m:r>
                                            <a:rPr lang="en-US" sz="2000" b="0" i="1" smtClean="0">
                                              <a:latin typeface="Cambria Math"/>
                                            </a:rPr>
                                            <m:t>𝑦</m:t>
                                          </m:r>
                                          <m:r>
                                            <a:rPr lang="en-US" sz="2000" b="0" i="1" smtClean="0">
                                              <a:latin typeface="Cambria Math"/>
                                            </a:rPr>
                                            <m:t>)</m:t>
                                          </m:r>
                                        </m:num>
                                        <m:den>
                                          <m:r>
                                            <a:rPr lang="en-US" sz="2000" b="0" i="1" smtClean="0">
                                              <a:latin typeface="Cambria Math"/>
                                            </a:rPr>
                                            <m:t>𝑝</m:t>
                                          </m:r>
                                          <m:d>
                                            <m:dPr>
                                              <m:ctrlPr>
                                                <a:rPr lang="en-US" sz="2000" b="0" i="1" smtClean="0">
                                                  <a:latin typeface="Cambria Math" panose="02040503050406030204" pitchFamily="18" charset="0"/>
                                                </a:rPr>
                                              </m:ctrlPr>
                                            </m:dPr>
                                            <m:e>
                                              <m:r>
                                                <a:rPr lang="en-US" sz="2000" b="0" i="1" smtClean="0">
                                                  <a:latin typeface="Cambria Math"/>
                                                </a:rPr>
                                                <m:t>𝑥</m:t>
                                              </m:r>
                                            </m:e>
                                          </m:d>
                                          <m:r>
                                            <a:rPr lang="en-US" sz="2000" b="0" i="1" smtClean="0">
                                              <a:latin typeface="Cambria Math"/>
                                            </a:rPr>
                                            <m:t>𝑝</m:t>
                                          </m:r>
                                          <m:r>
                                            <a:rPr lang="en-US" sz="2000" b="0" i="1" smtClean="0">
                                              <a:latin typeface="Cambria Math"/>
                                            </a:rPr>
                                            <m:t>(</m:t>
                                          </m:r>
                                          <m:r>
                                            <a:rPr lang="en-US" sz="2000" b="0" i="1" smtClean="0">
                                              <a:latin typeface="Cambria Math"/>
                                            </a:rPr>
                                            <m:t>𝑦</m:t>
                                          </m:r>
                                          <m:r>
                                            <a:rPr lang="en-US" sz="2000" b="0" i="1" smtClean="0">
                                              <a:latin typeface="Cambria Math"/>
                                            </a:rPr>
                                            <m:t>)</m:t>
                                          </m:r>
                                        </m:den>
                                      </m:f>
                                    </m:e>
                                  </m:d>
                                </m:e>
                              </m:func>
                            </m:e>
                          </m:nary>
                        </m:e>
                      </m:nary>
                    </m:oMath>
                  </m:oMathPara>
                </a14:m>
                <a:endParaRPr lang="en-US" sz="2000" b="0" dirty="0"/>
              </a:p>
              <a:p>
                <a:pPr marL="57150" indent="0">
                  <a:buNone/>
                </a:pPr>
                <a:r>
                  <a:rPr lang="en-US" sz="2000" dirty="0"/>
                  <a:t>w</a:t>
                </a:r>
                <a:r>
                  <a:rPr lang="en-US" sz="2000" b="0" dirty="0"/>
                  <a:t>here X and Y are two random variables, </a:t>
                </a:r>
                <a14:m>
                  <m:oMath xmlns:m="http://schemas.openxmlformats.org/officeDocument/2006/math">
                    <m:r>
                      <a:rPr lang="en-US" sz="2000" i="1">
                        <a:latin typeface="Cambria Math"/>
                      </a:rPr>
                      <m:t>𝑝</m:t>
                    </m:r>
                    <m:r>
                      <a:rPr lang="en-US" sz="2000" i="1">
                        <a:latin typeface="Cambria Math"/>
                      </a:rPr>
                      <m:t>(</m:t>
                    </m:r>
                    <m:r>
                      <a:rPr lang="en-US" sz="2000" i="1">
                        <a:latin typeface="Cambria Math"/>
                      </a:rPr>
                      <m:t>𝑥</m:t>
                    </m:r>
                    <m:r>
                      <a:rPr lang="en-US" sz="2000" i="1">
                        <a:latin typeface="Cambria Math"/>
                      </a:rPr>
                      <m:t>,</m:t>
                    </m:r>
                    <m:r>
                      <a:rPr lang="en-US" sz="2000" i="1">
                        <a:latin typeface="Cambria Math"/>
                      </a:rPr>
                      <m:t>𝑦</m:t>
                    </m:r>
                    <m:r>
                      <a:rPr lang="en-US" sz="2000" i="1">
                        <a:latin typeface="Cambria Math"/>
                      </a:rPr>
                      <m:t>)</m:t>
                    </m:r>
                  </m:oMath>
                </a14:m>
                <a:r>
                  <a:rPr lang="en-US" sz="2000" dirty="0"/>
                  <a:t> is the joint mass function, </a:t>
                </a:r>
                <a14:m>
                  <m:oMath xmlns:m="http://schemas.openxmlformats.org/officeDocument/2006/math">
                    <m:r>
                      <a:rPr lang="en-US" sz="2000" i="1">
                        <a:latin typeface="Cambria Math"/>
                      </a:rPr>
                      <m:t>𝑝</m:t>
                    </m:r>
                    <m:d>
                      <m:dPr>
                        <m:ctrlPr>
                          <a:rPr lang="en-US" sz="2000" i="1">
                            <a:latin typeface="Cambria Math" panose="02040503050406030204" pitchFamily="18" charset="0"/>
                          </a:rPr>
                        </m:ctrlPr>
                      </m:dPr>
                      <m:e>
                        <m:r>
                          <a:rPr lang="en-US" sz="2000" i="1">
                            <a:latin typeface="Cambria Math"/>
                          </a:rPr>
                          <m:t>𝑥</m:t>
                        </m:r>
                      </m:e>
                    </m:d>
                  </m:oMath>
                </a14:m>
                <a:r>
                  <a:rPr lang="en-US" sz="2000" dirty="0"/>
                  <a:t> and </a:t>
                </a:r>
                <a14:m>
                  <m:oMath xmlns:m="http://schemas.openxmlformats.org/officeDocument/2006/math">
                    <m:r>
                      <a:rPr lang="en-US" sz="2000" i="1">
                        <a:latin typeface="Cambria Math"/>
                      </a:rPr>
                      <m:t>𝑝</m:t>
                    </m:r>
                    <m:d>
                      <m:dPr>
                        <m:ctrlPr>
                          <a:rPr lang="en-US" sz="2000" i="1">
                            <a:latin typeface="Cambria Math" panose="02040503050406030204" pitchFamily="18" charset="0"/>
                          </a:rPr>
                        </m:ctrlPr>
                      </m:dPr>
                      <m:e>
                        <m:r>
                          <a:rPr lang="en-US" sz="2000" i="1">
                            <a:latin typeface="Cambria Math"/>
                          </a:rPr>
                          <m:t>𝑦</m:t>
                        </m:r>
                      </m:e>
                    </m:d>
                  </m:oMath>
                </a14:m>
                <a:r>
                  <a:rPr lang="en-US" sz="2000" dirty="0"/>
                  <a:t> are marginal probability mass functions</a:t>
                </a:r>
                <a:endParaRPr lang="en-US" sz="2000" b="0" dirty="0"/>
              </a:p>
              <a:p>
                <a:r>
                  <a:rPr lang="en-US" b="1" dirty="0">
                    <a:solidFill>
                      <a:srgbClr val="0000FF"/>
                    </a:solidFill>
                  </a:rPr>
                  <a:t>Entropy</a:t>
                </a:r>
                <a:r>
                  <a:rPr lang="en-US" dirty="0"/>
                  <a:t> – a measure of the average information content in the data (information theory). </a:t>
                </a:r>
              </a:p>
              <a:p>
                <a:pPr marL="0" indent="0">
                  <a:buNone/>
                </a:pPr>
                <a14:m>
                  <m:oMathPara xmlns:m="http://schemas.openxmlformats.org/officeDocument/2006/math">
                    <m:oMathParaPr>
                      <m:jc m:val="centerGroup"/>
                    </m:oMathParaPr>
                    <m:oMath xmlns:m="http://schemas.openxmlformats.org/officeDocument/2006/math">
                      <m:r>
                        <a:rPr lang="en-US" sz="2000" i="1">
                          <a:latin typeface="Cambria Math"/>
                        </a:rPr>
                        <m:t>𝐻</m:t>
                      </m:r>
                      <m:d>
                        <m:dPr>
                          <m:ctrlPr>
                            <a:rPr lang="en-US" sz="2000" i="1">
                              <a:latin typeface="Cambria Math" panose="02040503050406030204" pitchFamily="18" charset="0"/>
                            </a:rPr>
                          </m:ctrlPr>
                        </m:dPr>
                        <m:e>
                          <m:r>
                            <a:rPr lang="en-US" sz="2000" i="1">
                              <a:latin typeface="Cambria Math"/>
                            </a:rPr>
                            <m:t>𝑋</m:t>
                          </m:r>
                        </m:e>
                      </m:d>
                      <m:r>
                        <a:rPr lang="en-US" sz="2000" i="1">
                          <a:latin typeface="Cambria Math"/>
                        </a:rPr>
                        <m:t>=−</m:t>
                      </m:r>
                      <m:nary>
                        <m:naryPr>
                          <m:chr m:val="∑"/>
                          <m:supHide m:val="on"/>
                          <m:ctrlPr>
                            <a:rPr lang="en-US" sz="2000" i="1">
                              <a:latin typeface="Cambria Math" panose="02040503050406030204" pitchFamily="18" charset="0"/>
                            </a:rPr>
                          </m:ctrlPr>
                        </m:naryPr>
                        <m:sub>
                          <m:r>
                            <m:rPr>
                              <m:brk m:alnAt="7"/>
                            </m:rPr>
                            <a:rPr lang="en-US" sz="2000" i="1">
                              <a:latin typeface="Cambria Math"/>
                            </a:rPr>
                            <m:t>𝑥</m:t>
                          </m:r>
                        </m:sub>
                        <m:sup/>
                        <m:e>
                          <m:r>
                            <a:rPr lang="en-US" sz="2000" i="1">
                              <a:latin typeface="Cambria Math"/>
                            </a:rPr>
                            <m:t>𝑝</m:t>
                          </m:r>
                          <m:d>
                            <m:dPr>
                              <m:ctrlPr>
                                <a:rPr lang="en-US" sz="2000" i="1">
                                  <a:latin typeface="Cambria Math" panose="02040503050406030204" pitchFamily="18" charset="0"/>
                                </a:rPr>
                              </m:ctrlPr>
                            </m:dPr>
                            <m:e>
                              <m:r>
                                <a:rPr lang="en-US" sz="2000" i="1">
                                  <a:latin typeface="Cambria Math"/>
                                </a:rPr>
                                <m:t>𝑥</m:t>
                              </m:r>
                            </m:e>
                          </m:d>
                          <m:r>
                            <m:rPr>
                              <m:sty m:val="p"/>
                            </m:rPr>
                            <a:rPr lang="en-US" sz="2000">
                              <a:latin typeface="Cambria Math"/>
                            </a:rPr>
                            <m:t>log</m:t>
                          </m:r>
                          <m:r>
                            <a:rPr lang="en-US" sz="2000" i="1">
                              <a:latin typeface="Cambria Math"/>
                            </a:rPr>
                            <m:t>⁡</m:t>
                          </m:r>
                          <m:r>
                            <a:rPr lang="en-US" sz="2000" i="1">
                              <a:latin typeface="Cambria Math"/>
                            </a:rPr>
                            <m:t>𝑝</m:t>
                          </m:r>
                          <m:r>
                            <a:rPr lang="en-US" sz="2000" i="1">
                              <a:latin typeface="Cambria Math"/>
                            </a:rPr>
                            <m:t>(</m:t>
                          </m:r>
                          <m:r>
                            <a:rPr lang="en-US" sz="2000" i="1">
                              <a:latin typeface="Cambria Math"/>
                            </a:rPr>
                            <m:t>𝑥</m:t>
                          </m:r>
                          <m:r>
                            <a:rPr lang="en-US" sz="2000" i="1">
                              <a:latin typeface="Cambria Math"/>
                            </a:rPr>
                            <m:t>)</m:t>
                          </m:r>
                        </m:e>
                      </m:nary>
                    </m:oMath>
                  </m:oMathPara>
                </a14:m>
                <a:endParaRPr lang="en-US" sz="2000" dirty="0"/>
              </a:p>
              <a:p>
                <a:pPr>
                  <a:spcBef>
                    <a:spcPts val="0"/>
                  </a:spcBef>
                </a:pPr>
                <a:r>
                  <a:rPr lang="en-US" b="1" dirty="0">
                    <a:solidFill>
                      <a:srgbClr val="0000FF"/>
                    </a:solidFill>
                  </a:rPr>
                  <a:t>Joint entropy </a:t>
                </a:r>
                <a:r>
                  <a:rPr lang="en-US" dirty="0"/>
                  <a:t>of two random variables X and Y:</a:t>
                </a:r>
              </a:p>
              <a:p>
                <a:pPr marL="0" indent="0">
                  <a:buNone/>
                </a:pPr>
                <a14:m>
                  <m:oMathPara xmlns:m="http://schemas.openxmlformats.org/officeDocument/2006/math">
                    <m:oMathParaPr>
                      <m:jc m:val="centerGroup"/>
                    </m:oMathParaPr>
                    <m:oMath xmlns:m="http://schemas.openxmlformats.org/officeDocument/2006/math">
                      <m:r>
                        <a:rPr lang="en-US" sz="2000" i="1">
                          <a:latin typeface="Cambria Math"/>
                        </a:rPr>
                        <m:t>𝐻</m:t>
                      </m:r>
                      <m:d>
                        <m:dPr>
                          <m:ctrlPr>
                            <a:rPr lang="en-US" sz="2000" i="1">
                              <a:latin typeface="Cambria Math" panose="02040503050406030204" pitchFamily="18" charset="0"/>
                            </a:rPr>
                          </m:ctrlPr>
                        </m:dPr>
                        <m:e>
                          <m:r>
                            <a:rPr lang="en-US" sz="2000" i="1">
                              <a:latin typeface="Cambria Math"/>
                            </a:rPr>
                            <m:t>𝑋</m:t>
                          </m:r>
                          <m:r>
                            <a:rPr lang="en-US" sz="2000" i="1">
                              <a:latin typeface="Cambria Math"/>
                            </a:rPr>
                            <m:t>,</m:t>
                          </m:r>
                          <m:r>
                            <a:rPr lang="en-US" sz="2000" i="1">
                              <a:latin typeface="Cambria Math"/>
                            </a:rPr>
                            <m:t>𝑌</m:t>
                          </m:r>
                        </m:e>
                      </m:d>
                      <m:r>
                        <a:rPr lang="en-US" sz="2000" i="1">
                          <a:latin typeface="Cambria Math"/>
                        </a:rPr>
                        <m:t>=−</m:t>
                      </m:r>
                      <m:nary>
                        <m:naryPr>
                          <m:chr m:val="∑"/>
                          <m:supHide m:val="on"/>
                          <m:ctrlPr>
                            <a:rPr lang="en-US" sz="2000" i="1">
                              <a:latin typeface="Cambria Math" panose="02040503050406030204" pitchFamily="18" charset="0"/>
                            </a:rPr>
                          </m:ctrlPr>
                        </m:naryPr>
                        <m:sub>
                          <m:r>
                            <m:rPr>
                              <m:brk m:alnAt="7"/>
                            </m:rPr>
                            <a:rPr lang="en-US" sz="2000" i="1">
                              <a:latin typeface="Cambria Math"/>
                            </a:rPr>
                            <m:t>𝑥</m:t>
                          </m:r>
                          <m:r>
                            <a:rPr lang="en-US" sz="2000" i="1">
                              <a:latin typeface="Cambria Math"/>
                            </a:rPr>
                            <m:t>,</m:t>
                          </m:r>
                          <m:r>
                            <a:rPr lang="en-US" sz="2000" i="1">
                              <a:latin typeface="Cambria Math"/>
                            </a:rPr>
                            <m:t>𝑦</m:t>
                          </m:r>
                        </m:sub>
                        <m:sup/>
                        <m:e>
                          <m:r>
                            <a:rPr lang="en-US" sz="2000" i="1">
                              <a:latin typeface="Cambria Math"/>
                            </a:rPr>
                            <m:t>𝑝</m:t>
                          </m:r>
                          <m:d>
                            <m:dPr>
                              <m:ctrlPr>
                                <a:rPr lang="en-US" sz="2000" i="1">
                                  <a:latin typeface="Cambria Math" panose="02040503050406030204" pitchFamily="18" charset="0"/>
                                </a:rPr>
                              </m:ctrlPr>
                            </m:dPr>
                            <m:e>
                              <m:r>
                                <a:rPr lang="en-US" sz="2000" i="1">
                                  <a:latin typeface="Cambria Math"/>
                                </a:rPr>
                                <m:t>𝑥</m:t>
                              </m:r>
                              <m:r>
                                <a:rPr lang="en-US" sz="2000" i="1">
                                  <a:latin typeface="Cambria Math"/>
                                </a:rPr>
                                <m:t>,</m:t>
                              </m:r>
                              <m:r>
                                <a:rPr lang="en-US" sz="2000" i="1">
                                  <a:latin typeface="Cambria Math"/>
                                </a:rPr>
                                <m:t>𝑦</m:t>
                              </m:r>
                            </m:e>
                          </m:d>
                          <m:r>
                            <a:rPr lang="en-US" sz="2000">
                              <a:latin typeface="Cambria Math"/>
                            </a:rPr>
                            <m:t> </m:t>
                          </m:r>
                          <m:r>
                            <m:rPr>
                              <m:sty m:val="p"/>
                            </m:rPr>
                            <a:rPr lang="en-US" sz="2000">
                              <a:latin typeface="Cambria Math"/>
                            </a:rPr>
                            <m:t>log</m:t>
                          </m:r>
                          <m:r>
                            <a:rPr lang="en-US" sz="2000" i="1">
                              <a:latin typeface="Cambria Math"/>
                            </a:rPr>
                            <m:t> </m:t>
                          </m:r>
                          <m:r>
                            <a:rPr lang="en-US" sz="2000" i="1">
                              <a:latin typeface="Cambria Math"/>
                            </a:rPr>
                            <m:t>𝑝</m:t>
                          </m:r>
                          <m:r>
                            <a:rPr lang="en-US" sz="2000" i="1">
                              <a:latin typeface="Cambria Math"/>
                            </a:rPr>
                            <m:t>(</m:t>
                          </m:r>
                          <m:r>
                            <a:rPr lang="en-US" sz="2000" i="1">
                              <a:latin typeface="Cambria Math"/>
                            </a:rPr>
                            <m:t>𝑥</m:t>
                          </m:r>
                          <m:r>
                            <a:rPr lang="en-US" sz="2000" i="1">
                              <a:latin typeface="Cambria Math"/>
                            </a:rPr>
                            <m:t>,</m:t>
                          </m:r>
                          <m:r>
                            <a:rPr lang="en-US" sz="2000" i="1">
                              <a:latin typeface="Cambria Math"/>
                            </a:rPr>
                            <m:t>𝑦</m:t>
                          </m:r>
                          <m:r>
                            <a:rPr lang="en-US" sz="2000" i="1">
                              <a:latin typeface="Cambria Math"/>
                            </a:rPr>
                            <m:t>) </m:t>
                          </m:r>
                        </m:e>
                      </m:nary>
                    </m:oMath>
                  </m:oMathPara>
                </a14:m>
                <a:endParaRPr lang="en-US" sz="2000" dirty="0"/>
              </a:p>
              <a:p>
                <a:pPr>
                  <a:spcBef>
                    <a:spcPts val="0"/>
                  </a:spcBef>
                </a:pPr>
                <a:r>
                  <a:rPr lang="en-US" b="1" dirty="0">
                    <a:solidFill>
                      <a:srgbClr val="0000FF"/>
                    </a:solidFill>
                  </a:rPr>
                  <a:t>Conditional entropy</a:t>
                </a:r>
                <a:r>
                  <a:rPr lang="en-US" dirty="0"/>
                  <a:t>:</a:t>
                </a:r>
              </a:p>
              <a:p>
                <a:pPr marL="0" indent="0">
                  <a:buNone/>
                </a:pPr>
                <a14:m>
                  <m:oMathPara xmlns:m="http://schemas.openxmlformats.org/officeDocument/2006/math">
                    <m:oMathParaPr>
                      <m:jc m:val="centerGroup"/>
                    </m:oMathParaPr>
                    <m:oMath xmlns:m="http://schemas.openxmlformats.org/officeDocument/2006/math">
                      <m:r>
                        <a:rPr lang="en-US" sz="2000" i="1">
                          <a:latin typeface="Cambria Math"/>
                        </a:rPr>
                        <m:t>𝐻</m:t>
                      </m:r>
                      <m:d>
                        <m:dPr>
                          <m:ctrlPr>
                            <a:rPr lang="en-US" sz="2000" i="1">
                              <a:latin typeface="Cambria Math" panose="02040503050406030204" pitchFamily="18" charset="0"/>
                            </a:rPr>
                          </m:ctrlPr>
                        </m:dPr>
                        <m:e>
                          <m:r>
                            <a:rPr lang="en-US" sz="2000" i="1">
                              <a:latin typeface="Cambria Math"/>
                            </a:rPr>
                            <m:t>𝑋</m:t>
                          </m:r>
                        </m:e>
                        <m:e>
                          <m:r>
                            <a:rPr lang="en-US" sz="2000" i="1">
                              <a:latin typeface="Cambria Math"/>
                            </a:rPr>
                            <m:t>𝑌</m:t>
                          </m:r>
                        </m:e>
                      </m:d>
                      <m:r>
                        <a:rPr lang="en-US" sz="2000" i="1">
                          <a:latin typeface="Cambria Math"/>
                        </a:rPr>
                        <m:t>=</m:t>
                      </m:r>
                      <m:nary>
                        <m:naryPr>
                          <m:chr m:val="∑"/>
                          <m:supHide m:val="on"/>
                          <m:ctrlPr>
                            <a:rPr lang="en-US" sz="2000" i="1">
                              <a:latin typeface="Cambria Math" panose="02040503050406030204" pitchFamily="18" charset="0"/>
                            </a:rPr>
                          </m:ctrlPr>
                        </m:naryPr>
                        <m:sub>
                          <m:r>
                            <m:rPr>
                              <m:brk m:alnAt="7"/>
                            </m:rPr>
                            <a:rPr lang="en-US" sz="2000" i="1">
                              <a:latin typeface="Cambria Math"/>
                            </a:rPr>
                            <m:t>𝑦</m:t>
                          </m:r>
                        </m:sub>
                        <m:sup/>
                        <m:e>
                          <m:r>
                            <a:rPr lang="en-US" sz="2000" i="1">
                              <a:latin typeface="Cambria Math"/>
                            </a:rPr>
                            <m:t>𝑝</m:t>
                          </m:r>
                          <m:d>
                            <m:dPr>
                              <m:ctrlPr>
                                <a:rPr lang="en-US" sz="2000" i="1">
                                  <a:latin typeface="Cambria Math" panose="02040503050406030204" pitchFamily="18" charset="0"/>
                                </a:rPr>
                              </m:ctrlPr>
                            </m:dPr>
                            <m:e>
                              <m:r>
                                <a:rPr lang="en-US" sz="2000" i="1">
                                  <a:latin typeface="Cambria Math"/>
                                </a:rPr>
                                <m:t>𝑦</m:t>
                              </m:r>
                            </m:e>
                          </m:d>
                          <m:r>
                            <a:rPr lang="en-US" sz="2000" i="1">
                              <a:latin typeface="Cambria Math"/>
                            </a:rPr>
                            <m:t>𝐻</m:t>
                          </m:r>
                          <m:d>
                            <m:dPr>
                              <m:ctrlPr>
                                <a:rPr lang="en-US" sz="2000" i="1">
                                  <a:latin typeface="Cambria Math" panose="02040503050406030204" pitchFamily="18" charset="0"/>
                                </a:rPr>
                              </m:ctrlPr>
                            </m:dPr>
                            <m:e>
                              <m:r>
                                <a:rPr lang="en-US" sz="2000" i="1">
                                  <a:latin typeface="Cambria Math"/>
                                </a:rPr>
                                <m:t>𝑋</m:t>
                              </m:r>
                            </m:e>
                            <m:e>
                              <m:r>
                                <a:rPr lang="en-US" sz="2000" i="1">
                                  <a:latin typeface="Cambria Math"/>
                                </a:rPr>
                                <m:t>𝑌</m:t>
                              </m:r>
                              <m:r>
                                <a:rPr lang="en-US" sz="2000" i="1">
                                  <a:latin typeface="Cambria Math"/>
                                </a:rPr>
                                <m:t>=</m:t>
                              </m:r>
                              <m:r>
                                <a:rPr lang="en-US" sz="2000" i="1">
                                  <a:latin typeface="Cambria Math"/>
                                </a:rPr>
                                <m:t>𝑦</m:t>
                              </m:r>
                            </m:e>
                          </m:d>
                          <m:r>
                            <a:rPr lang="en-US" sz="2000" i="1">
                              <a:latin typeface="Cambria Math"/>
                            </a:rPr>
                            <m:t>=−</m:t>
                          </m:r>
                          <m:nary>
                            <m:naryPr>
                              <m:chr m:val="∑"/>
                              <m:supHide m:val="on"/>
                              <m:ctrlPr>
                                <a:rPr lang="en-US" sz="2000" i="1">
                                  <a:latin typeface="Cambria Math" panose="02040503050406030204" pitchFamily="18" charset="0"/>
                                </a:rPr>
                              </m:ctrlPr>
                            </m:naryPr>
                            <m:sub>
                              <m:r>
                                <m:rPr>
                                  <m:brk m:alnAt="7"/>
                                </m:rPr>
                                <a:rPr lang="en-US" sz="2000" i="1">
                                  <a:latin typeface="Cambria Math"/>
                                </a:rPr>
                                <m:t>𝑥</m:t>
                              </m:r>
                              <m:r>
                                <a:rPr lang="en-US" sz="2000" i="1">
                                  <a:latin typeface="Cambria Math"/>
                                </a:rPr>
                                <m:t>,</m:t>
                              </m:r>
                              <m:r>
                                <a:rPr lang="en-US" sz="2000" i="1">
                                  <a:latin typeface="Cambria Math"/>
                                </a:rPr>
                                <m:t>𝑦</m:t>
                              </m:r>
                            </m:sub>
                            <m:sup/>
                            <m:e>
                              <m:r>
                                <a:rPr lang="en-US" sz="2000" i="1">
                                  <a:latin typeface="Cambria Math"/>
                                </a:rPr>
                                <m:t>𝑝</m:t>
                              </m:r>
                              <m:d>
                                <m:dPr>
                                  <m:ctrlPr>
                                    <a:rPr lang="en-US" sz="2000" i="1">
                                      <a:latin typeface="Cambria Math" panose="02040503050406030204" pitchFamily="18" charset="0"/>
                                    </a:rPr>
                                  </m:ctrlPr>
                                </m:dPr>
                                <m:e>
                                  <m:r>
                                    <a:rPr lang="en-US" sz="2000" i="1">
                                      <a:latin typeface="Cambria Math"/>
                                    </a:rPr>
                                    <m:t>𝑥</m:t>
                                  </m:r>
                                  <m:r>
                                    <a:rPr lang="en-US" sz="2000" i="1">
                                      <a:latin typeface="Cambria Math"/>
                                    </a:rPr>
                                    <m:t>,</m:t>
                                  </m:r>
                                  <m:r>
                                    <a:rPr lang="en-US" sz="2000" i="1">
                                      <a:latin typeface="Cambria Math"/>
                                    </a:rPr>
                                    <m:t>𝑦</m:t>
                                  </m:r>
                                </m:e>
                              </m:d>
                            </m:e>
                          </m:nary>
                          <m:r>
                            <m:rPr>
                              <m:sty m:val="p"/>
                            </m:rPr>
                            <a:rPr lang="en-US" sz="2000">
                              <a:latin typeface="Cambria Math"/>
                            </a:rPr>
                            <m:t>log</m:t>
                          </m:r>
                          <m:r>
                            <a:rPr lang="en-US" sz="2000">
                              <a:latin typeface="Cambria Math"/>
                            </a:rPr>
                            <m:t> </m:t>
                          </m:r>
                          <m:r>
                            <a:rPr lang="en-US" sz="2000" i="1">
                              <a:latin typeface="Cambria Math"/>
                            </a:rPr>
                            <m:t>𝑝</m:t>
                          </m:r>
                          <m:r>
                            <a:rPr lang="en-US" sz="2000" i="1">
                              <a:latin typeface="Cambria Math"/>
                            </a:rPr>
                            <m:t>(</m:t>
                          </m:r>
                          <m:r>
                            <a:rPr lang="en-US" sz="2000" i="1">
                              <a:latin typeface="Cambria Math"/>
                            </a:rPr>
                            <m:t>𝑥</m:t>
                          </m:r>
                          <m:r>
                            <a:rPr lang="en-US" sz="2000" i="1">
                              <a:latin typeface="Cambria Math"/>
                            </a:rPr>
                            <m:t>|</m:t>
                          </m:r>
                          <m:r>
                            <a:rPr lang="en-US" sz="2000" i="1">
                              <a:latin typeface="Cambria Math"/>
                            </a:rPr>
                            <m:t>𝑦</m:t>
                          </m:r>
                          <m:r>
                            <a:rPr lang="en-US" sz="2000" i="1">
                              <a:latin typeface="Cambria Math"/>
                            </a:rPr>
                            <m:t>)</m:t>
                          </m:r>
                        </m:e>
                      </m:nary>
                    </m:oMath>
                  </m:oMathPara>
                </a14:m>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066800"/>
                <a:ext cx="8305800" cy="5410200"/>
              </a:xfrm>
              <a:blipFill rotWithShape="1">
                <a:blip r:embed="rId2"/>
                <a:stretch>
                  <a:fillRect l="-1027" t="-901" r="-514" b="-5180"/>
                </a:stretch>
              </a:blipFill>
            </p:spPr>
            <p:txBody>
              <a:bodyPr/>
              <a:lstStyle/>
              <a:p>
                <a:r>
                  <a:rPr lang="en-US">
                    <a:noFill/>
                  </a:rPr>
                  <a:t> </a:t>
                </a:r>
              </a:p>
            </p:txBody>
          </p:sp>
        </mc:Fallback>
      </mc:AlternateContent>
    </p:spTree>
    <p:extLst>
      <p:ext uri="{BB962C8B-B14F-4D97-AF65-F5344CB8AC3E}">
        <p14:creationId xmlns:p14="http://schemas.microsoft.com/office/powerpoint/2010/main" val="2990857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Mutual Information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i="1" dirty="0" smtClean="0">
                        <a:latin typeface="Cambria Math"/>
                      </a:rPr>
                      <m:t>𝐼</m:t>
                    </m:r>
                    <m:r>
                      <a:rPr lang="en-US" i="1" dirty="0" smtClean="0">
                        <a:latin typeface="Cambria Math"/>
                      </a:rPr>
                      <m:t>(</m:t>
                    </m:r>
                    <m:r>
                      <a:rPr lang="en-US" i="1" dirty="0" smtClean="0">
                        <a:latin typeface="Cambria Math"/>
                      </a:rPr>
                      <m:t>𝑋</m:t>
                    </m:r>
                    <m:r>
                      <a:rPr lang="en-US" b="0" i="1" dirty="0" smtClean="0">
                        <a:latin typeface="Cambria Math"/>
                      </a:rPr>
                      <m:t>,</m:t>
                    </m:r>
                    <m:r>
                      <a:rPr lang="en-US" i="1" dirty="0" smtClean="0">
                        <a:latin typeface="Cambria Math"/>
                      </a:rPr>
                      <m:t>𝑌</m:t>
                    </m:r>
                    <m:r>
                      <a:rPr lang="en-US" i="1" dirty="0" smtClean="0">
                        <a:latin typeface="Cambria Math"/>
                      </a:rPr>
                      <m:t>)</m:t>
                    </m:r>
                  </m:oMath>
                </a14:m>
                <a:r>
                  <a:rPr lang="en-US" dirty="0"/>
                  <a:t> – “</a:t>
                </a:r>
                <a:r>
                  <a:rPr lang="en-US" dirty="0">
                    <a:solidFill>
                      <a:srgbClr val="0000FF"/>
                    </a:solidFill>
                  </a:rPr>
                  <a:t>Given a measurement of </a:t>
                </a:r>
                <a14:m>
                  <m:oMath xmlns:m="http://schemas.openxmlformats.org/officeDocument/2006/math">
                    <m:r>
                      <a:rPr lang="en-US" i="1" dirty="0" smtClean="0">
                        <a:solidFill>
                          <a:srgbClr val="0000FF"/>
                        </a:solidFill>
                        <a:latin typeface="Cambria Math"/>
                      </a:rPr>
                      <m:t>𝑋</m:t>
                    </m:r>
                  </m:oMath>
                </a14:m>
                <a:r>
                  <a:rPr lang="en-US" dirty="0">
                    <a:solidFill>
                      <a:srgbClr val="0000FF"/>
                    </a:solidFill>
                  </a:rPr>
                  <a:t>, how many bits on the average can be predicted about </a:t>
                </a:r>
                <a14:m>
                  <m:oMath xmlns:m="http://schemas.openxmlformats.org/officeDocument/2006/math">
                    <m:r>
                      <a:rPr lang="en-US" i="1" dirty="0" smtClean="0">
                        <a:solidFill>
                          <a:srgbClr val="0000FF"/>
                        </a:solidFill>
                        <a:latin typeface="Cambria Math"/>
                      </a:rPr>
                      <m:t>𝑌</m:t>
                    </m:r>
                  </m:oMath>
                </a14:m>
                <a:r>
                  <a:rPr lang="en-US" dirty="0">
                    <a:solidFill>
                      <a:srgbClr val="0000FF"/>
                    </a:solidFill>
                  </a:rPr>
                  <a:t>?</a:t>
                </a:r>
                <a:r>
                  <a:rPr lang="en-US" dirty="0"/>
                  <a:t>”</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𝐼</m:t>
                      </m:r>
                      <m:d>
                        <m:dPr>
                          <m:ctrlPr>
                            <a:rPr lang="en-US" b="0" i="1" smtClean="0">
                              <a:latin typeface="Cambria Math" panose="02040503050406030204" pitchFamily="18" charset="0"/>
                            </a:rPr>
                          </m:ctrlPr>
                        </m:dPr>
                        <m:e>
                          <m:r>
                            <a:rPr lang="en-US" b="0" i="1" smtClean="0">
                              <a:latin typeface="Cambria Math"/>
                            </a:rPr>
                            <m:t>𝑋</m:t>
                          </m:r>
                          <m:r>
                            <a:rPr lang="en-US" b="0" i="1" smtClean="0">
                              <a:latin typeface="Cambria Math"/>
                            </a:rPr>
                            <m:t>,</m:t>
                          </m:r>
                          <m:r>
                            <a:rPr lang="en-US" b="0" i="1" smtClean="0">
                              <a:latin typeface="Cambria Math"/>
                            </a:rPr>
                            <m:t>𝑌</m:t>
                          </m:r>
                        </m:e>
                      </m:d>
                      <m:r>
                        <a:rPr lang="en-US" b="0" i="1" smtClean="0">
                          <a:latin typeface="Cambria Math"/>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a:rPr>
                            <m:t>𝑥</m:t>
                          </m:r>
                          <m:r>
                            <a:rPr lang="en-US" b="0" i="1" smtClean="0">
                              <a:latin typeface="Cambria Math"/>
                            </a:rPr>
                            <m:t>,</m:t>
                          </m:r>
                          <m:r>
                            <a:rPr lang="en-US" b="0" i="1" smtClean="0">
                              <a:latin typeface="Cambria Math"/>
                            </a:rPr>
                            <m:t>𝑦</m:t>
                          </m:r>
                        </m:sub>
                        <m:sup/>
                        <m:e>
                          <m:r>
                            <a:rPr lang="en-US" b="0" i="1" smtClean="0">
                              <a:latin typeface="Cambria Math"/>
                            </a:rPr>
                            <m:t>𝑝</m:t>
                          </m:r>
                          <m:d>
                            <m:dPr>
                              <m:ctrlPr>
                                <a:rPr lang="en-US" b="0" i="1" smtClean="0">
                                  <a:latin typeface="Cambria Math" panose="02040503050406030204" pitchFamily="18" charset="0"/>
                                </a:rPr>
                              </m:ctrlPr>
                            </m:dPr>
                            <m:e>
                              <m:r>
                                <a:rPr lang="en-US" b="0" i="1" smtClean="0">
                                  <a:latin typeface="Cambria Math"/>
                                </a:rPr>
                                <m:t>𝑥</m:t>
                              </m:r>
                              <m:r>
                                <a:rPr lang="en-US" b="0" i="1" smtClean="0">
                                  <a:latin typeface="Cambria Math"/>
                                </a:rPr>
                                <m:t>,</m:t>
                              </m:r>
                              <m:r>
                                <a:rPr lang="en-US" b="0" i="1" smtClean="0">
                                  <a:latin typeface="Cambria Math"/>
                                </a:rPr>
                                <m:t>𝑦</m:t>
                              </m:r>
                            </m:e>
                          </m:d>
                          <m:r>
                            <m:rPr>
                              <m:sty m:val="p"/>
                            </m:rPr>
                            <a:rPr lang="en-US" b="0" i="0" smtClean="0">
                              <a:latin typeface="Cambria Math"/>
                            </a:rPr>
                            <m:t>log</m:t>
                          </m:r>
                          <m:f>
                            <m:fPr>
                              <m:ctrlPr>
                                <a:rPr lang="en-US" b="0" i="1" smtClean="0">
                                  <a:latin typeface="Cambria Math" panose="02040503050406030204" pitchFamily="18" charset="0"/>
                                </a:rPr>
                              </m:ctrlPr>
                            </m:fPr>
                            <m:num>
                              <m:r>
                                <a:rPr lang="en-US" b="0" i="1" smtClean="0">
                                  <a:latin typeface="Cambria Math"/>
                                </a:rPr>
                                <m:t>𝑝</m:t>
                              </m:r>
                              <m:r>
                                <a:rPr lang="en-US" b="0" i="1" smtClean="0">
                                  <a:latin typeface="Cambria Math"/>
                                </a:rPr>
                                <m:t>(</m:t>
                              </m:r>
                              <m:r>
                                <a:rPr lang="en-US" b="0" i="1" smtClean="0">
                                  <a:latin typeface="Cambria Math"/>
                                </a:rPr>
                                <m:t>𝑥</m:t>
                              </m:r>
                              <m:r>
                                <a:rPr lang="en-US" b="0" i="1" smtClean="0">
                                  <a:latin typeface="Cambria Math"/>
                                </a:rPr>
                                <m:t>,</m:t>
                              </m:r>
                              <m:r>
                                <a:rPr lang="en-US" b="0" i="1" smtClean="0">
                                  <a:latin typeface="Cambria Math"/>
                                </a:rPr>
                                <m:t>𝑦</m:t>
                              </m:r>
                              <m:r>
                                <a:rPr lang="en-US" b="0" i="1" smtClean="0">
                                  <a:latin typeface="Cambria Math"/>
                                </a:rPr>
                                <m:t>)</m:t>
                              </m:r>
                            </m:num>
                            <m:den>
                              <m:r>
                                <a:rPr lang="en-US" b="0" i="1" smtClean="0">
                                  <a:latin typeface="Cambria Math"/>
                                </a:rPr>
                                <m:t>𝑝</m:t>
                              </m:r>
                              <m:d>
                                <m:dPr>
                                  <m:ctrlPr>
                                    <a:rPr lang="en-US" b="0" i="1" smtClean="0">
                                      <a:latin typeface="Cambria Math" panose="02040503050406030204" pitchFamily="18" charset="0"/>
                                    </a:rPr>
                                  </m:ctrlPr>
                                </m:dPr>
                                <m:e>
                                  <m:r>
                                    <a:rPr lang="en-US" b="0" i="1" smtClean="0">
                                      <a:latin typeface="Cambria Math"/>
                                    </a:rPr>
                                    <m:t>𝑥</m:t>
                                  </m:r>
                                </m:e>
                              </m:d>
                              <m:r>
                                <a:rPr lang="en-US" b="0" i="1" smtClean="0">
                                  <a:latin typeface="Cambria Math"/>
                                </a:rPr>
                                <m:t>𝑝</m:t>
                              </m:r>
                              <m:r>
                                <a:rPr lang="en-US" b="0" i="1" smtClean="0">
                                  <a:latin typeface="Cambria Math"/>
                                </a:rPr>
                                <m:t>(</m:t>
                              </m:r>
                              <m:r>
                                <a:rPr lang="en-US" b="0" i="1" smtClean="0">
                                  <a:latin typeface="Cambria Math"/>
                                </a:rPr>
                                <m:t>𝑦</m:t>
                              </m:r>
                              <m:r>
                                <a:rPr lang="en-US" b="0" i="1" smtClean="0">
                                  <a:latin typeface="Cambria Math"/>
                                </a:rPr>
                                <m:t>)</m:t>
                              </m:r>
                            </m:den>
                          </m:f>
                        </m:e>
                      </m:nary>
                      <m:r>
                        <a:rPr lang="en-US" b="0" i="1" smtClean="0">
                          <a:latin typeface="Cambria Math"/>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a:rPr>
                            <m:t>𝑥</m:t>
                          </m:r>
                          <m:r>
                            <a:rPr lang="en-US" b="0" i="1" smtClean="0">
                              <a:latin typeface="Cambria Math"/>
                            </a:rPr>
                            <m:t>,</m:t>
                          </m:r>
                          <m:r>
                            <a:rPr lang="en-US" b="0" i="1" smtClean="0">
                              <a:latin typeface="Cambria Math"/>
                            </a:rPr>
                            <m:t>𝑦</m:t>
                          </m:r>
                        </m:sub>
                        <m:sup/>
                        <m:e>
                          <m:r>
                            <a:rPr lang="en-US" b="0" i="1" smtClean="0">
                              <a:latin typeface="Cambria Math"/>
                            </a:rPr>
                            <m:t>𝑝</m:t>
                          </m:r>
                          <m:r>
                            <a:rPr lang="en-US" b="0" i="1" smtClean="0">
                              <a:latin typeface="Cambria Math"/>
                            </a:rPr>
                            <m:t>(</m:t>
                          </m:r>
                          <m:r>
                            <a:rPr lang="en-US" b="0" i="1" smtClean="0">
                              <a:latin typeface="Cambria Math"/>
                            </a:rPr>
                            <m:t>𝑥</m:t>
                          </m:r>
                          <m:r>
                            <a:rPr lang="en-US" b="0" i="1" smtClean="0">
                              <a:latin typeface="Cambria Math"/>
                            </a:rPr>
                            <m:t>,</m:t>
                          </m:r>
                          <m:r>
                            <a:rPr lang="en-US" b="0" i="1" smtClean="0">
                              <a:latin typeface="Cambria Math"/>
                            </a:rPr>
                            <m:t>𝑦</m:t>
                          </m:r>
                          <m:r>
                            <a:rPr lang="en-US" b="0" i="1" smtClean="0">
                              <a:latin typeface="Cambria Math"/>
                            </a:rPr>
                            <m:t>)</m:t>
                          </m:r>
                          <m:r>
                            <m:rPr>
                              <m:sty m:val="p"/>
                            </m:rPr>
                            <a:rPr lang="en-US">
                              <a:latin typeface="Cambria Math"/>
                            </a:rPr>
                            <m:t>log</m:t>
                          </m:r>
                          <m:f>
                            <m:fPr>
                              <m:ctrlPr>
                                <a:rPr lang="en-US" i="1">
                                  <a:latin typeface="Cambria Math" panose="02040503050406030204" pitchFamily="18" charset="0"/>
                                </a:rPr>
                              </m:ctrlPr>
                            </m:fPr>
                            <m:num>
                              <m:r>
                                <a:rPr lang="en-US" i="1">
                                  <a:latin typeface="Cambria Math"/>
                                </a:rPr>
                                <m:t>𝑝</m:t>
                              </m:r>
                              <m:r>
                                <a:rPr lang="en-US" i="1">
                                  <a:latin typeface="Cambria Math"/>
                                </a:rPr>
                                <m:t>(</m:t>
                              </m:r>
                              <m:r>
                                <a:rPr lang="en-US" i="1">
                                  <a:latin typeface="Cambria Math"/>
                                </a:rPr>
                                <m:t>𝑥</m:t>
                              </m:r>
                              <m:r>
                                <a:rPr lang="en-US" b="0" i="1" smtClean="0">
                                  <a:latin typeface="Cambria Math"/>
                                </a:rPr>
                                <m:t>|</m:t>
                              </m:r>
                              <m:r>
                                <a:rPr lang="en-US" i="1">
                                  <a:latin typeface="Cambria Math"/>
                                </a:rPr>
                                <m:t>𝑦</m:t>
                              </m:r>
                              <m:r>
                                <a:rPr lang="en-US" i="1">
                                  <a:latin typeface="Cambria Math"/>
                                </a:rPr>
                                <m:t>)</m:t>
                              </m:r>
                            </m:num>
                            <m:den>
                              <m:r>
                                <a:rPr lang="en-US" i="1">
                                  <a:latin typeface="Cambria Math"/>
                                </a:rPr>
                                <m:t>𝑝</m:t>
                              </m:r>
                              <m:d>
                                <m:dPr>
                                  <m:ctrlPr>
                                    <a:rPr lang="en-US" i="1">
                                      <a:latin typeface="Cambria Math" panose="02040503050406030204" pitchFamily="18" charset="0"/>
                                    </a:rPr>
                                  </m:ctrlPr>
                                </m:dPr>
                                <m:e>
                                  <m:r>
                                    <a:rPr lang="en-US" i="1">
                                      <a:latin typeface="Cambria Math"/>
                                    </a:rPr>
                                    <m:t>𝑥</m:t>
                                  </m:r>
                                </m:e>
                              </m:d>
                            </m:den>
                          </m:f>
                        </m:e>
                      </m:nary>
                      <m:r>
                        <a:rPr lang="en-US" b="0" i="1" smtClean="0">
                          <a:latin typeface="Cambria Math"/>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a:rPr>
                            <m:t>𝑥</m:t>
                          </m:r>
                          <m:r>
                            <a:rPr lang="en-US" b="0" i="1" smtClean="0">
                              <a:latin typeface="Cambria Math"/>
                            </a:rPr>
                            <m:t>,</m:t>
                          </m:r>
                          <m:r>
                            <a:rPr lang="en-US" b="0" i="1" smtClean="0">
                              <a:latin typeface="Cambria Math"/>
                            </a:rPr>
                            <m:t>𝑦</m:t>
                          </m:r>
                        </m:sub>
                        <m:sup/>
                        <m:e>
                          <m:r>
                            <a:rPr lang="en-US" b="0" i="1" smtClean="0">
                              <a:latin typeface="Cambria Math"/>
                            </a:rPr>
                            <m:t>𝑝</m:t>
                          </m:r>
                          <m:d>
                            <m:dPr>
                              <m:ctrlPr>
                                <a:rPr lang="en-US" b="0" i="1" smtClean="0">
                                  <a:latin typeface="Cambria Math" panose="02040503050406030204" pitchFamily="18" charset="0"/>
                                </a:rPr>
                              </m:ctrlPr>
                            </m:dPr>
                            <m:e>
                              <m:r>
                                <a:rPr lang="en-US" b="0" i="1" smtClean="0">
                                  <a:latin typeface="Cambria Math"/>
                                </a:rPr>
                                <m:t>𝑥</m:t>
                              </m:r>
                              <m:r>
                                <a:rPr lang="en-US" b="0" i="1" smtClean="0">
                                  <a:latin typeface="Cambria Math"/>
                                </a:rPr>
                                <m:t>,</m:t>
                              </m:r>
                              <m:r>
                                <a:rPr lang="en-US" b="0" i="1" smtClean="0">
                                  <a:latin typeface="Cambria Math"/>
                                </a:rPr>
                                <m:t>𝑦</m:t>
                              </m:r>
                            </m:e>
                          </m:d>
                          <m:r>
                            <m:rPr>
                              <m:sty m:val="p"/>
                            </m:rPr>
                            <a:rPr lang="en-US" b="0" i="0" smtClean="0">
                              <a:latin typeface="Cambria Math"/>
                            </a:rPr>
                            <m:t>log</m:t>
                          </m:r>
                          <m:r>
                            <a:rPr lang="en-US" b="0" i="1" smtClean="0">
                              <a:latin typeface="Cambria Math"/>
                            </a:rPr>
                            <m:t>𝑝</m:t>
                          </m:r>
                          <m:d>
                            <m:dPr>
                              <m:ctrlPr>
                                <a:rPr lang="en-US" b="0" i="1" smtClean="0">
                                  <a:latin typeface="Cambria Math" panose="02040503050406030204" pitchFamily="18" charset="0"/>
                                </a:rPr>
                              </m:ctrlPr>
                            </m:dPr>
                            <m:e>
                              <m:r>
                                <a:rPr lang="en-US" b="0" i="1" smtClean="0">
                                  <a:latin typeface="Cambria Math"/>
                                </a:rPr>
                                <m:t>𝑥</m:t>
                              </m:r>
                            </m:e>
                          </m:d>
                          <m:r>
                            <a:rPr lang="en-US" b="0" i="1" smtClean="0">
                              <a:latin typeface="Cambria Math"/>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a:rPr>
                                <m:t>𝑥</m:t>
                              </m:r>
                              <m:r>
                                <a:rPr lang="en-US" b="0" i="1" smtClean="0">
                                  <a:latin typeface="Cambria Math"/>
                                </a:rPr>
                                <m:t>,</m:t>
                              </m:r>
                              <m:r>
                                <a:rPr lang="en-US" b="0" i="1" smtClean="0">
                                  <a:latin typeface="Cambria Math"/>
                                </a:rPr>
                                <m:t>𝑦</m:t>
                              </m:r>
                            </m:sub>
                            <m:sup/>
                            <m:e>
                              <m:r>
                                <a:rPr lang="en-US" b="0" i="1" smtClean="0">
                                  <a:latin typeface="Cambria Math"/>
                                </a:rPr>
                                <m:t>𝑝</m:t>
                              </m:r>
                              <m:d>
                                <m:dPr>
                                  <m:ctrlPr>
                                    <a:rPr lang="en-US" b="0" i="1" smtClean="0">
                                      <a:latin typeface="Cambria Math" panose="02040503050406030204" pitchFamily="18" charset="0"/>
                                    </a:rPr>
                                  </m:ctrlPr>
                                </m:dPr>
                                <m:e>
                                  <m:r>
                                    <a:rPr lang="en-US" b="0" i="1" smtClean="0">
                                      <a:latin typeface="Cambria Math"/>
                                    </a:rPr>
                                    <m:t>𝑥</m:t>
                                  </m:r>
                                  <m:r>
                                    <a:rPr lang="en-US" b="0" i="1" smtClean="0">
                                      <a:latin typeface="Cambria Math"/>
                                    </a:rPr>
                                    <m:t>,</m:t>
                                  </m:r>
                                  <m:r>
                                    <a:rPr lang="en-US" b="0" i="1" smtClean="0">
                                      <a:latin typeface="Cambria Math"/>
                                    </a:rPr>
                                    <m:t>𝑦</m:t>
                                  </m:r>
                                </m:e>
                              </m:d>
                              <m:r>
                                <m:rPr>
                                  <m:sty m:val="p"/>
                                </m:rPr>
                                <a:rPr lang="en-US" b="0" i="0" smtClean="0">
                                  <a:latin typeface="Cambria Math"/>
                                </a:rPr>
                                <m:t>log</m:t>
                              </m:r>
                              <m:r>
                                <a:rPr lang="en-US" b="0" i="1" smtClean="0">
                                  <a:latin typeface="Cambria Math"/>
                                </a:rPr>
                                <m:t>𝑝</m:t>
                              </m:r>
                              <m:d>
                                <m:dPr>
                                  <m:ctrlPr>
                                    <a:rPr lang="en-US" b="0" i="1" smtClean="0">
                                      <a:latin typeface="Cambria Math" panose="02040503050406030204" pitchFamily="18" charset="0"/>
                                    </a:rPr>
                                  </m:ctrlPr>
                                </m:dPr>
                                <m:e>
                                  <m:r>
                                    <a:rPr lang="en-US" b="0" i="1" smtClean="0">
                                      <a:latin typeface="Cambria Math"/>
                                    </a:rPr>
                                    <m:t>𝑥</m:t>
                                  </m:r>
                                </m:e>
                                <m:e>
                                  <m:r>
                                    <a:rPr lang="en-US" b="0" i="1" smtClean="0">
                                      <a:latin typeface="Cambria Math"/>
                                    </a:rPr>
                                    <m:t>𝑦</m:t>
                                  </m:r>
                                </m:e>
                              </m:d>
                            </m:e>
                          </m:nary>
                        </m:e>
                      </m:nary>
                      <m:r>
                        <a:rPr lang="en-US" b="0" i="1" smtClean="0">
                          <a:latin typeface="Cambria Math"/>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a:rPr>
                            <m:t>𝑥</m:t>
                          </m:r>
                        </m:sub>
                        <m:sup/>
                        <m:e>
                          <m:r>
                            <a:rPr lang="en-US" b="0" i="1" smtClean="0">
                              <a:latin typeface="Cambria Math"/>
                            </a:rPr>
                            <m:t>𝑝</m:t>
                          </m:r>
                          <m:d>
                            <m:dPr>
                              <m:ctrlPr>
                                <a:rPr lang="en-US" b="0" i="1" smtClean="0">
                                  <a:latin typeface="Cambria Math" panose="02040503050406030204" pitchFamily="18" charset="0"/>
                                </a:rPr>
                              </m:ctrlPr>
                            </m:dPr>
                            <m:e>
                              <m:r>
                                <a:rPr lang="en-US" b="0" i="1" smtClean="0">
                                  <a:latin typeface="Cambria Math"/>
                                </a:rPr>
                                <m:t>𝑥</m:t>
                              </m:r>
                            </m:e>
                          </m:d>
                          <m:func>
                            <m:funcPr>
                              <m:ctrlPr>
                                <a:rPr lang="en-US" b="0" i="1" smtClean="0">
                                  <a:latin typeface="Cambria Math" panose="02040503050406030204" pitchFamily="18" charset="0"/>
                                </a:rPr>
                              </m:ctrlPr>
                            </m:funcPr>
                            <m:fName>
                              <m:r>
                                <m:rPr>
                                  <m:sty m:val="p"/>
                                </m:rPr>
                                <a:rPr lang="en-US" b="0" i="0" smtClean="0">
                                  <a:latin typeface="Cambria Math"/>
                                </a:rPr>
                                <m:t>log</m:t>
                              </m:r>
                            </m:fName>
                            <m:e>
                              <m:r>
                                <a:rPr lang="en-US" b="0" i="1" smtClean="0">
                                  <a:latin typeface="Cambria Math"/>
                                </a:rPr>
                                <m:t>𝑝</m:t>
                              </m:r>
                              <m:d>
                                <m:dPr>
                                  <m:ctrlPr>
                                    <a:rPr lang="en-US" b="0" i="1" smtClean="0">
                                      <a:latin typeface="Cambria Math" panose="02040503050406030204" pitchFamily="18" charset="0"/>
                                    </a:rPr>
                                  </m:ctrlPr>
                                </m:dPr>
                                <m:e>
                                  <m:r>
                                    <a:rPr lang="en-US" b="0" i="1" smtClean="0">
                                      <a:latin typeface="Cambria Math"/>
                                    </a:rPr>
                                    <m:t>𝑥</m:t>
                                  </m:r>
                                </m:e>
                              </m:d>
                            </m:e>
                          </m:func>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a:rPr>
                                    <m:t>𝑥</m:t>
                                  </m:r>
                                  <m:r>
                                    <a:rPr lang="en-US" b="0" i="1" smtClean="0">
                                      <a:latin typeface="Cambria Math"/>
                                    </a:rPr>
                                    <m:t>,</m:t>
                                  </m:r>
                                  <m:r>
                                    <a:rPr lang="en-US" b="0" i="1" smtClean="0">
                                      <a:latin typeface="Cambria Math"/>
                                    </a:rPr>
                                    <m:t>𝑦</m:t>
                                  </m:r>
                                </m:sub>
                                <m:sup/>
                                <m:e>
                                  <m:r>
                                    <a:rPr lang="en-US" b="0" i="1" smtClean="0">
                                      <a:latin typeface="Cambria Math"/>
                                    </a:rPr>
                                    <m:t>𝑝</m:t>
                                  </m:r>
                                  <m:d>
                                    <m:dPr>
                                      <m:ctrlPr>
                                        <a:rPr lang="en-US" b="0" i="1" smtClean="0">
                                          <a:latin typeface="Cambria Math" panose="02040503050406030204" pitchFamily="18" charset="0"/>
                                        </a:rPr>
                                      </m:ctrlPr>
                                    </m:dPr>
                                    <m:e>
                                      <m:r>
                                        <a:rPr lang="en-US" b="0" i="1" smtClean="0">
                                          <a:latin typeface="Cambria Math"/>
                                        </a:rPr>
                                        <m:t>𝑥</m:t>
                                      </m:r>
                                      <m:r>
                                        <a:rPr lang="en-US" b="0" i="1" smtClean="0">
                                          <a:latin typeface="Cambria Math"/>
                                        </a:rPr>
                                        <m:t>,</m:t>
                                      </m:r>
                                      <m:r>
                                        <a:rPr lang="en-US" b="0" i="1" smtClean="0">
                                          <a:latin typeface="Cambria Math"/>
                                        </a:rPr>
                                        <m:t>𝑦</m:t>
                                      </m:r>
                                    </m:e>
                                  </m:d>
                                  <m:func>
                                    <m:funcPr>
                                      <m:ctrlPr>
                                        <a:rPr lang="en-US" b="0" i="1" smtClean="0">
                                          <a:latin typeface="Cambria Math" panose="02040503050406030204" pitchFamily="18" charset="0"/>
                                        </a:rPr>
                                      </m:ctrlPr>
                                    </m:funcPr>
                                    <m:fName>
                                      <m:r>
                                        <m:rPr>
                                          <m:sty m:val="p"/>
                                        </m:rPr>
                                        <a:rPr lang="en-US" b="0" i="0" smtClean="0">
                                          <a:latin typeface="Cambria Math"/>
                                        </a:rPr>
                                        <m:t>log</m:t>
                                      </m:r>
                                    </m:fName>
                                    <m:e>
                                      <m:r>
                                        <a:rPr lang="en-US" b="0" i="1" smtClean="0">
                                          <a:latin typeface="Cambria Math"/>
                                        </a:rPr>
                                        <m:t>𝑝</m:t>
                                      </m:r>
                                      <m:d>
                                        <m:dPr>
                                          <m:ctrlPr>
                                            <a:rPr lang="en-US" b="0" i="1" smtClean="0">
                                              <a:latin typeface="Cambria Math" panose="02040503050406030204" pitchFamily="18" charset="0"/>
                                            </a:rPr>
                                          </m:ctrlPr>
                                        </m:dPr>
                                        <m:e>
                                          <m:r>
                                            <a:rPr lang="en-US" b="0" i="1" smtClean="0">
                                              <a:latin typeface="Cambria Math"/>
                                            </a:rPr>
                                            <m:t>𝑥</m:t>
                                          </m:r>
                                        </m:e>
                                        <m:e>
                                          <m:r>
                                            <a:rPr lang="en-US" b="0" i="1" smtClean="0">
                                              <a:latin typeface="Cambria Math"/>
                                            </a:rPr>
                                            <m:t>𝑦</m:t>
                                          </m:r>
                                        </m:e>
                                      </m:d>
                                    </m:e>
                                  </m:func>
                                </m:e>
                              </m:nary>
                            </m:e>
                          </m:d>
                        </m:e>
                      </m:nary>
                      <m:r>
                        <a:rPr lang="en-US" b="0" i="1" smtClean="0">
                          <a:latin typeface="Cambria Math"/>
                        </a:rPr>
                        <m:t>=</m:t>
                      </m:r>
                      <m:r>
                        <a:rPr lang="en-US" b="0" i="1" smtClean="0">
                          <a:latin typeface="Cambria Math"/>
                        </a:rPr>
                        <m:t>𝐻</m:t>
                      </m:r>
                      <m:d>
                        <m:dPr>
                          <m:ctrlPr>
                            <a:rPr lang="en-US" b="0" i="1" smtClean="0">
                              <a:latin typeface="Cambria Math" panose="02040503050406030204" pitchFamily="18" charset="0"/>
                            </a:rPr>
                          </m:ctrlPr>
                        </m:dPr>
                        <m:e>
                          <m:r>
                            <a:rPr lang="en-US" b="0" i="1" smtClean="0">
                              <a:latin typeface="Cambria Math"/>
                            </a:rPr>
                            <m:t>𝑋</m:t>
                          </m:r>
                        </m:e>
                      </m:d>
                      <m:r>
                        <a:rPr lang="en-US" b="0" i="1" smtClean="0">
                          <a:latin typeface="Cambria Math"/>
                        </a:rPr>
                        <m:t>−</m:t>
                      </m:r>
                      <m:r>
                        <a:rPr lang="en-US" b="0" i="1" smtClean="0">
                          <a:latin typeface="Cambria Math"/>
                        </a:rPr>
                        <m:t>𝐻</m:t>
                      </m:r>
                      <m:r>
                        <a:rPr lang="en-US" b="0" i="1" smtClean="0">
                          <a:latin typeface="Cambria Math"/>
                        </a:rPr>
                        <m:t>(</m:t>
                      </m:r>
                      <m:r>
                        <a:rPr lang="en-US" b="0" i="1" smtClean="0">
                          <a:latin typeface="Cambria Math"/>
                        </a:rPr>
                        <m:t>𝑋</m:t>
                      </m:r>
                      <m:r>
                        <a:rPr lang="en-US" b="0" i="1" smtClean="0">
                          <a:latin typeface="Cambria Math"/>
                        </a:rPr>
                        <m:t>|</m:t>
                      </m:r>
                      <m:r>
                        <a:rPr lang="en-US" b="0" i="1" smtClean="0">
                          <a:latin typeface="Cambria Math"/>
                        </a:rPr>
                        <m:t>𝑌</m:t>
                      </m:r>
                      <m:r>
                        <a:rPr lang="en-US" b="0" i="1" smtClean="0">
                          <a:latin typeface="Cambria Math"/>
                        </a:rPr>
                        <m:t>)</m:t>
                      </m:r>
                    </m:oMath>
                  </m:oMathPara>
                </a14:m>
                <a:endParaRPr lang="en-US" dirty="0"/>
              </a:p>
              <a:p>
                <a:r>
                  <a:rPr lang="en-US" dirty="0"/>
                  <a:t>Similarly,</a:t>
                </a:r>
                <a14:m>
                  <m:oMath xmlns:m="http://schemas.openxmlformats.org/officeDocument/2006/math">
                    <m:r>
                      <a:rPr lang="en-US" b="0" i="0" smtClean="0">
                        <a:latin typeface="Cambria Math"/>
                      </a:rPr>
                      <m:t> </m:t>
                    </m:r>
                    <m:r>
                      <a:rPr lang="en-US" b="0" i="1" smtClean="0">
                        <a:latin typeface="Cambria Math"/>
                      </a:rPr>
                      <m:t> </m:t>
                    </m:r>
                    <m:r>
                      <a:rPr lang="en-US" b="0" i="1" smtClean="0">
                        <a:latin typeface="Cambria Math"/>
                      </a:rPr>
                      <m:t>𝐼</m:t>
                    </m:r>
                    <m:d>
                      <m:dPr>
                        <m:ctrlPr>
                          <a:rPr lang="en-US" b="0" i="1" smtClean="0">
                            <a:latin typeface="Cambria Math" panose="02040503050406030204" pitchFamily="18" charset="0"/>
                          </a:rPr>
                        </m:ctrlPr>
                      </m:dPr>
                      <m:e>
                        <m:r>
                          <a:rPr lang="en-US" b="0" i="1" smtClean="0">
                            <a:latin typeface="Cambria Math"/>
                          </a:rPr>
                          <m:t>𝑋</m:t>
                        </m:r>
                        <m:r>
                          <a:rPr lang="en-US" b="0" i="1" smtClean="0">
                            <a:latin typeface="Cambria Math"/>
                          </a:rPr>
                          <m:t>,</m:t>
                        </m:r>
                        <m:r>
                          <a:rPr lang="en-US" b="0" i="1" smtClean="0">
                            <a:latin typeface="Cambria Math"/>
                          </a:rPr>
                          <m:t>𝑌</m:t>
                        </m:r>
                      </m:e>
                    </m:d>
                    <m:r>
                      <a:rPr lang="en-US" b="0" i="1" smtClean="0">
                        <a:latin typeface="Cambria Math"/>
                      </a:rPr>
                      <m:t>=</m:t>
                    </m:r>
                    <m:r>
                      <a:rPr lang="en-US" b="0" i="1" smtClean="0">
                        <a:latin typeface="Cambria Math"/>
                      </a:rPr>
                      <m:t>𝐻</m:t>
                    </m:r>
                    <m:d>
                      <m:dPr>
                        <m:ctrlPr>
                          <a:rPr lang="en-US" b="0" i="1" smtClean="0">
                            <a:latin typeface="Cambria Math" panose="02040503050406030204" pitchFamily="18" charset="0"/>
                          </a:rPr>
                        </m:ctrlPr>
                      </m:dPr>
                      <m:e>
                        <m:r>
                          <a:rPr lang="en-US" b="0" i="1" smtClean="0">
                            <a:latin typeface="Cambria Math"/>
                          </a:rPr>
                          <m:t>𝑌</m:t>
                        </m:r>
                      </m:e>
                    </m:d>
                    <m:r>
                      <a:rPr lang="en-US" b="0" i="1" smtClean="0">
                        <a:latin typeface="Cambria Math"/>
                      </a:rPr>
                      <m:t>−</m:t>
                    </m:r>
                    <m:r>
                      <a:rPr lang="en-US" b="0" i="1" smtClean="0">
                        <a:latin typeface="Cambria Math"/>
                      </a:rPr>
                      <m:t>𝐻</m:t>
                    </m:r>
                    <m:r>
                      <a:rPr lang="en-US" b="0" i="1" smtClean="0">
                        <a:latin typeface="Cambria Math"/>
                      </a:rPr>
                      <m:t>(</m:t>
                    </m:r>
                    <m:r>
                      <a:rPr lang="en-US" b="0" i="1" smtClean="0">
                        <a:latin typeface="Cambria Math"/>
                      </a:rPr>
                      <m:t>𝑌</m:t>
                    </m:r>
                    <m:r>
                      <a:rPr lang="en-US" b="0" i="1" smtClean="0">
                        <a:latin typeface="Cambria Math"/>
                      </a:rPr>
                      <m:t>|</m:t>
                    </m:r>
                    <m:r>
                      <a:rPr lang="en-US" b="0" i="1" smtClean="0">
                        <a:latin typeface="Cambria Math"/>
                      </a:rPr>
                      <m:t>𝑋</m:t>
                    </m:r>
                    <m:r>
                      <a:rPr lang="en-US" b="0" i="1" smtClean="0">
                        <a:latin typeface="Cambria Math"/>
                      </a:rPr>
                      <m:t>)</m:t>
                    </m:r>
                  </m:oMath>
                </a14:m>
                <a:endParaRPr lang="en-US" dirty="0"/>
              </a:p>
              <a:p>
                <a:pPr>
                  <a:spcAft>
                    <a:spcPts val="600"/>
                  </a:spcAft>
                </a:pPr>
                <a:r>
                  <a:rPr lang="en-US" dirty="0"/>
                  <a:t>Because </a:t>
                </a:r>
                <a14:m>
                  <m:oMath xmlns:m="http://schemas.openxmlformats.org/officeDocument/2006/math">
                    <m:r>
                      <a:rPr lang="en-US" i="1" dirty="0" smtClean="0">
                        <a:latin typeface="Cambria Math"/>
                      </a:rPr>
                      <m:t>𝐻</m:t>
                    </m:r>
                    <m:r>
                      <a:rPr lang="en-US" i="1" dirty="0" smtClean="0">
                        <a:latin typeface="Cambria Math"/>
                      </a:rPr>
                      <m:t>(</m:t>
                    </m:r>
                    <m:r>
                      <a:rPr lang="en-US" i="1" dirty="0" smtClean="0">
                        <a:latin typeface="Cambria Math"/>
                      </a:rPr>
                      <m:t>𝑋</m:t>
                    </m:r>
                    <m:r>
                      <a:rPr lang="en-US" i="1" dirty="0" smtClean="0">
                        <a:latin typeface="Cambria Math"/>
                      </a:rPr>
                      <m:t>,</m:t>
                    </m:r>
                    <m:r>
                      <a:rPr lang="en-US" i="1" dirty="0" smtClean="0">
                        <a:latin typeface="Cambria Math"/>
                      </a:rPr>
                      <m:t>𝑌</m:t>
                    </m:r>
                    <m:r>
                      <a:rPr lang="en-US" i="1" dirty="0" smtClean="0">
                        <a:latin typeface="Cambria Math"/>
                      </a:rPr>
                      <m:t>)=</m:t>
                    </m:r>
                    <m:r>
                      <a:rPr lang="en-US" i="1" dirty="0" smtClean="0">
                        <a:latin typeface="Cambria Math"/>
                      </a:rPr>
                      <m:t>𝐻</m:t>
                    </m:r>
                    <m:r>
                      <a:rPr lang="en-US" i="1" dirty="0" smtClean="0">
                        <a:latin typeface="Cambria Math"/>
                      </a:rPr>
                      <m:t>(</m:t>
                    </m:r>
                    <m:r>
                      <a:rPr lang="en-US" i="1" dirty="0" smtClean="0">
                        <a:latin typeface="Cambria Math"/>
                      </a:rPr>
                      <m:t>𝑋</m:t>
                    </m:r>
                    <m:r>
                      <a:rPr lang="en-US" i="1" dirty="0" smtClean="0">
                        <a:latin typeface="Cambria Math"/>
                      </a:rPr>
                      <m:t>)+</m:t>
                    </m:r>
                    <m:r>
                      <a:rPr lang="en-US" i="1" dirty="0" smtClean="0">
                        <a:latin typeface="Cambria Math"/>
                      </a:rPr>
                      <m:t>𝐻</m:t>
                    </m:r>
                    <m:r>
                      <a:rPr lang="en-US" i="1" dirty="0" smtClean="0">
                        <a:latin typeface="Cambria Math"/>
                      </a:rPr>
                      <m:t>(</m:t>
                    </m:r>
                    <m:r>
                      <a:rPr lang="en-US" i="1" dirty="0" smtClean="0">
                        <a:latin typeface="Cambria Math"/>
                      </a:rPr>
                      <m:t>𝑌</m:t>
                    </m:r>
                    <m:r>
                      <a:rPr lang="en-US" i="1" dirty="0" smtClean="0">
                        <a:latin typeface="Cambria Math"/>
                      </a:rPr>
                      <m:t>|</m:t>
                    </m:r>
                    <m:r>
                      <a:rPr lang="en-US" i="1" dirty="0" smtClean="0">
                        <a:latin typeface="Cambria Math"/>
                      </a:rPr>
                      <m:t>𝑋</m:t>
                    </m:r>
                    <m:r>
                      <a:rPr lang="en-US" i="1" dirty="0" smtClean="0">
                        <a:latin typeface="Cambria Math"/>
                      </a:rPr>
                      <m:t>)</m:t>
                    </m:r>
                  </m:oMath>
                </a14:m>
                <a:r>
                  <a:rPr lang="en-US" dirty="0"/>
                  <a:t>, we have</a:t>
                </a:r>
              </a:p>
              <a:p>
                <a:pPr marL="0" indent="0">
                  <a:buNone/>
                </a:pPr>
                <a14:m>
                  <m:oMathPara xmlns:m="http://schemas.openxmlformats.org/officeDocument/2006/math">
                    <m:oMathParaPr>
                      <m:jc m:val="centerGroup"/>
                    </m:oMathParaPr>
                    <m:oMath xmlns:m="http://schemas.openxmlformats.org/officeDocument/2006/math">
                      <m:r>
                        <a:rPr lang="en-US" i="1" dirty="0" smtClean="0">
                          <a:latin typeface="Cambria Math"/>
                        </a:rPr>
                        <m:t>𝐼</m:t>
                      </m:r>
                      <m:r>
                        <a:rPr lang="en-US" i="1" dirty="0" smtClean="0">
                          <a:latin typeface="Cambria Math"/>
                        </a:rPr>
                        <m:t>(</m:t>
                      </m:r>
                      <m:r>
                        <a:rPr lang="en-US" i="1" dirty="0" smtClean="0">
                          <a:latin typeface="Cambria Math"/>
                        </a:rPr>
                        <m:t>𝑋</m:t>
                      </m:r>
                      <m:r>
                        <a:rPr lang="en-US" b="0" i="1" dirty="0" smtClean="0">
                          <a:latin typeface="Cambria Math"/>
                        </a:rPr>
                        <m:t>,</m:t>
                      </m:r>
                      <m:r>
                        <a:rPr lang="en-US" i="1" dirty="0" smtClean="0">
                          <a:latin typeface="Cambria Math"/>
                        </a:rPr>
                        <m:t>𝑌</m:t>
                      </m:r>
                      <m:r>
                        <a:rPr lang="en-US" i="1" dirty="0" smtClean="0">
                          <a:latin typeface="Cambria Math"/>
                        </a:rPr>
                        <m:t>)=</m:t>
                      </m:r>
                      <m:r>
                        <a:rPr lang="en-US" i="1" dirty="0" smtClean="0">
                          <a:latin typeface="Cambria Math"/>
                        </a:rPr>
                        <m:t>𝐻</m:t>
                      </m:r>
                      <m:r>
                        <a:rPr lang="en-US" i="1" dirty="0" smtClean="0">
                          <a:latin typeface="Cambria Math"/>
                        </a:rPr>
                        <m:t>(</m:t>
                      </m:r>
                      <m:r>
                        <a:rPr lang="en-US" i="1" dirty="0" smtClean="0">
                          <a:latin typeface="Cambria Math"/>
                        </a:rPr>
                        <m:t>𝑋</m:t>
                      </m:r>
                      <m:r>
                        <a:rPr lang="en-US" i="1" dirty="0" smtClean="0">
                          <a:latin typeface="Cambria Math"/>
                        </a:rPr>
                        <m:t>)+</m:t>
                      </m:r>
                      <m:r>
                        <a:rPr lang="en-US" i="1" dirty="0" smtClean="0">
                          <a:latin typeface="Cambria Math"/>
                        </a:rPr>
                        <m:t>𝐻</m:t>
                      </m:r>
                      <m:r>
                        <a:rPr lang="en-US" i="1" dirty="0" smtClean="0">
                          <a:latin typeface="Cambria Math"/>
                        </a:rPr>
                        <m:t>(</m:t>
                      </m:r>
                      <m:r>
                        <a:rPr lang="en-US" i="1" dirty="0" smtClean="0">
                          <a:latin typeface="Cambria Math"/>
                        </a:rPr>
                        <m:t>𝑌</m:t>
                      </m:r>
                      <m:r>
                        <a:rPr lang="en-US" i="1" dirty="0" smtClean="0">
                          <a:latin typeface="Cambria Math"/>
                        </a:rPr>
                        <m:t>)−</m:t>
                      </m:r>
                      <m:r>
                        <a:rPr lang="en-US" i="1" dirty="0" smtClean="0">
                          <a:latin typeface="Cambria Math"/>
                        </a:rPr>
                        <m:t>𝐻</m:t>
                      </m:r>
                      <m:r>
                        <a:rPr lang="en-US" i="1" dirty="0" smtClean="0">
                          <a:latin typeface="Cambria Math"/>
                        </a:rPr>
                        <m:t>(</m:t>
                      </m:r>
                      <m:r>
                        <a:rPr lang="en-US" i="1" dirty="0" smtClean="0">
                          <a:latin typeface="Cambria Math"/>
                        </a:rPr>
                        <m:t>𝑋</m:t>
                      </m:r>
                      <m:r>
                        <a:rPr lang="en-US" i="1" dirty="0" smtClean="0">
                          <a:latin typeface="Cambria Math"/>
                        </a:rPr>
                        <m:t>,</m:t>
                      </m:r>
                      <m:r>
                        <a:rPr lang="en-US" i="1" dirty="0" smtClean="0">
                          <a:latin typeface="Cambria Math"/>
                        </a:rPr>
                        <m:t>𝑌</m:t>
                      </m:r>
                      <m:r>
                        <a:rPr lang="en-US" i="1" dirty="0" smtClean="0">
                          <a:latin typeface="Cambria Math"/>
                        </a:rPr>
                        <m:t>)</m:t>
                      </m:r>
                    </m:oMath>
                  </m:oMathPara>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28" t="-901"/>
                </a:stretch>
              </a:blipFill>
            </p:spPr>
            <p:txBody>
              <a:bodyPr/>
              <a:lstStyle/>
              <a:p>
                <a:r>
                  <a:rPr lang="en-US">
                    <a:noFill/>
                  </a:rPr>
                  <a:t> </a:t>
                </a:r>
              </a:p>
            </p:txBody>
          </p:sp>
        </mc:Fallback>
      </mc:AlternateContent>
    </p:spTree>
    <p:extLst>
      <p:ext uri="{BB962C8B-B14F-4D97-AF65-F5344CB8AC3E}">
        <p14:creationId xmlns:p14="http://schemas.microsoft.com/office/powerpoint/2010/main" val="3094290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Mutual Information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spcBef>
                    <a:spcPts val="600"/>
                  </a:spcBef>
                  <a:spcAft>
                    <a:spcPts val="0"/>
                  </a:spcAft>
                </a:pPr>
                <a:r>
                  <a:rPr lang="en-US" dirty="0"/>
                  <a:t>Optimal </a:t>
                </a:r>
                <a14:m>
                  <m:oMath xmlns:m="http://schemas.openxmlformats.org/officeDocument/2006/math">
                    <m:r>
                      <a:rPr lang="en-US" i="1">
                        <a:latin typeface="Cambria Math"/>
                        <a:ea typeface="Cambria Math"/>
                      </a:rPr>
                      <m:t>𝜏</m:t>
                    </m:r>
                  </m:oMath>
                </a14:m>
                <a:r>
                  <a:rPr lang="en-US" dirty="0"/>
                  <a:t> – first local minimum of MI</a:t>
                </a:r>
              </a:p>
              <a:p>
                <a:pPr lvl="1">
                  <a:spcBef>
                    <a:spcPts val="600"/>
                  </a:spcBef>
                  <a:spcAft>
                    <a:spcPts val="0"/>
                  </a:spcAft>
                </a:pPr>
                <a:r>
                  <a:rPr lang="en-US" sz="2000" dirty="0"/>
                  <a:t>Autocorrelation function - </a:t>
                </a:r>
                <a:r>
                  <a:rPr lang="en-US" sz="2000" b="1" dirty="0">
                    <a:solidFill>
                      <a:srgbClr val="0000FF"/>
                    </a:solidFill>
                  </a:rPr>
                  <a:t>linear</a:t>
                </a:r>
                <a:r>
                  <a:rPr lang="en-US" sz="2000" dirty="0"/>
                  <a:t> dependence of two variables</a:t>
                </a:r>
              </a:p>
              <a:p>
                <a:pPr lvl="1">
                  <a:spcBef>
                    <a:spcPts val="600"/>
                  </a:spcBef>
                  <a:spcAft>
                    <a:spcPts val="0"/>
                  </a:spcAft>
                </a:pPr>
                <a:r>
                  <a:rPr lang="en-US" sz="2000" dirty="0"/>
                  <a:t>Mutual information - </a:t>
                </a:r>
                <a:r>
                  <a:rPr lang="en-US" sz="2000" b="1" dirty="0">
                    <a:solidFill>
                      <a:srgbClr val="0000FF"/>
                    </a:solidFill>
                  </a:rPr>
                  <a:t>general</a:t>
                </a:r>
                <a:r>
                  <a:rPr lang="en-US" sz="2000" dirty="0"/>
                  <a:t> dependence of two variables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28" t="-901"/>
                </a:stretch>
              </a:blipFill>
            </p:spPr>
            <p:txBody>
              <a:bodyPr/>
              <a:lstStyle/>
              <a:p>
                <a:r>
                  <a:rPr lang="en-US">
                    <a:noFill/>
                  </a:rPr>
                  <a:t> </a:t>
                </a:r>
              </a:p>
            </p:txBody>
          </p:sp>
        </mc:Fallback>
      </mc:AlternateContent>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5440" y="2550274"/>
            <a:ext cx="5852160" cy="4307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914400" y="2743200"/>
            <a:ext cx="1951175" cy="461665"/>
          </a:xfrm>
          <a:prstGeom prst="rect">
            <a:avLst/>
          </a:prstGeom>
        </p:spPr>
        <p:txBody>
          <a:bodyPr wrap="none">
            <a:spAutoFit/>
          </a:bodyPr>
          <a:lstStyle/>
          <a:p>
            <a:r>
              <a:rPr lang="en-US" dirty="0"/>
              <a:t>Roux attractor</a:t>
            </a:r>
          </a:p>
        </p:txBody>
      </p:sp>
    </p:spTree>
    <p:extLst>
      <p:ext uri="{BB962C8B-B14F-4D97-AF65-F5344CB8AC3E}">
        <p14:creationId xmlns:p14="http://schemas.microsoft.com/office/powerpoint/2010/main" val="2878971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Practical Implementation</a:t>
            </a:r>
          </a:p>
        </p:txBody>
      </p:sp>
      <p:pic>
        <p:nvPicPr>
          <p:cNvPr id="4" name="Picture 8" descr="tau_1"/>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3063"/>
          <a:stretch/>
        </p:blipFill>
        <p:spPr bwMode="auto">
          <a:xfrm>
            <a:off x="457200" y="1219200"/>
            <a:ext cx="8317503"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118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Embedding Dimension</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457200" y="1143000"/>
                <a:ext cx="8229600" cy="1295400"/>
              </a:xfrm>
            </p:spPr>
            <p:txBody>
              <a:bodyPr/>
              <a:lstStyle/>
              <a:p>
                <a:r>
                  <a:rPr lang="en-US" b="1" dirty="0">
                    <a:solidFill>
                      <a:srgbClr val="0000FF"/>
                    </a:solidFill>
                  </a:rPr>
                  <a:t>State space:</a:t>
                </a:r>
                <a:r>
                  <a:rPr lang="en-US" b="1" dirty="0"/>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a:rPr>
                          <m:t>𝑿</m:t>
                        </m:r>
                      </m:e>
                    </m:acc>
                    <m:d>
                      <m:dPr>
                        <m:ctrlPr>
                          <a:rPr lang="en-US" i="1">
                            <a:latin typeface="Cambria Math" panose="02040503050406030204" pitchFamily="18" charset="0"/>
                          </a:rPr>
                        </m:ctrlPr>
                      </m:dPr>
                      <m:e>
                        <m:r>
                          <a:rPr lang="en-US" i="1">
                            <a:latin typeface="Cambria Math"/>
                          </a:rPr>
                          <m:t>𝑛</m:t>
                        </m:r>
                      </m:e>
                    </m:d>
                    <m:r>
                      <a:rPr lang="en-US" i="1">
                        <a:latin typeface="Cambria Math"/>
                      </a:rPr>
                      <m:t>=(</m:t>
                    </m:r>
                    <m:r>
                      <a:rPr lang="en-US" i="1">
                        <a:latin typeface="Cambria Math"/>
                      </a:rPr>
                      <m:t>𝑥</m:t>
                    </m:r>
                    <m:d>
                      <m:dPr>
                        <m:ctrlPr>
                          <a:rPr lang="en-US" i="1">
                            <a:latin typeface="Cambria Math" panose="02040503050406030204" pitchFamily="18" charset="0"/>
                          </a:rPr>
                        </m:ctrlPr>
                      </m:dPr>
                      <m:e>
                        <m:r>
                          <a:rPr lang="en-US" i="1">
                            <a:latin typeface="Cambria Math"/>
                          </a:rPr>
                          <m:t>𝑛</m:t>
                        </m:r>
                      </m:e>
                    </m:d>
                    <m:r>
                      <a:rPr lang="en-US" i="1">
                        <a:latin typeface="Cambria Math"/>
                      </a:rPr>
                      <m:t>,</m:t>
                    </m:r>
                    <m:r>
                      <a:rPr lang="en-US" i="1">
                        <a:latin typeface="Cambria Math"/>
                      </a:rPr>
                      <m:t>𝑥</m:t>
                    </m:r>
                    <m:d>
                      <m:dPr>
                        <m:ctrlPr>
                          <a:rPr lang="en-US" i="1">
                            <a:latin typeface="Cambria Math" panose="02040503050406030204" pitchFamily="18" charset="0"/>
                          </a:rPr>
                        </m:ctrlPr>
                      </m:dPr>
                      <m:e>
                        <m:r>
                          <a:rPr lang="en-US" i="1">
                            <a:latin typeface="Cambria Math"/>
                          </a:rPr>
                          <m:t>𝑛</m:t>
                        </m:r>
                        <m:r>
                          <a:rPr lang="en-US" i="1">
                            <a:latin typeface="Cambria Math"/>
                          </a:rPr>
                          <m:t>+</m:t>
                        </m:r>
                        <m:r>
                          <a:rPr lang="en-US" i="1">
                            <a:latin typeface="Cambria Math"/>
                            <a:ea typeface="Cambria Math"/>
                          </a:rPr>
                          <m:t>𝜏</m:t>
                        </m:r>
                      </m:e>
                    </m:d>
                    <m:r>
                      <a:rPr lang="en-US" i="1">
                        <a:latin typeface="Cambria Math"/>
                      </a:rPr>
                      <m:t>,</m:t>
                    </m:r>
                    <m:r>
                      <a:rPr lang="en-US" i="1">
                        <a:latin typeface="Cambria Math"/>
                        <a:ea typeface="Cambria Math"/>
                      </a:rPr>
                      <m:t>⋯,</m:t>
                    </m:r>
                    <m:r>
                      <a:rPr lang="en-US" i="1">
                        <a:latin typeface="Cambria Math"/>
                        <a:ea typeface="Cambria Math"/>
                      </a:rPr>
                      <m:t>𝑥</m:t>
                    </m:r>
                    <m:d>
                      <m:dPr>
                        <m:ctrlPr>
                          <a:rPr lang="en-US" i="1">
                            <a:latin typeface="Cambria Math" panose="02040503050406030204" pitchFamily="18" charset="0"/>
                            <a:ea typeface="Cambria Math"/>
                          </a:rPr>
                        </m:ctrlPr>
                      </m:dPr>
                      <m:e>
                        <m:r>
                          <a:rPr lang="en-US" i="1">
                            <a:latin typeface="Cambria Math"/>
                            <a:ea typeface="Cambria Math"/>
                          </a:rPr>
                          <m:t>𝑛</m:t>
                        </m:r>
                        <m:r>
                          <a:rPr lang="en-US" i="1">
                            <a:latin typeface="Cambria Math"/>
                            <a:ea typeface="Cambria Math"/>
                          </a:rPr>
                          <m:t>+(</m:t>
                        </m:r>
                        <m:r>
                          <a:rPr lang="en-US" i="1">
                            <a:latin typeface="Cambria Math"/>
                            <a:ea typeface="Cambria Math"/>
                          </a:rPr>
                          <m:t>𝑚</m:t>
                        </m:r>
                        <m:r>
                          <a:rPr lang="en-US" i="1">
                            <a:latin typeface="Cambria Math"/>
                            <a:ea typeface="Cambria Math"/>
                          </a:rPr>
                          <m:t>−1)</m:t>
                        </m:r>
                        <m:r>
                          <a:rPr lang="en-US" i="1">
                            <a:latin typeface="Cambria Math"/>
                            <a:ea typeface="Cambria Math"/>
                          </a:rPr>
                          <m:t>𝜏</m:t>
                        </m:r>
                      </m:e>
                    </m:d>
                    <m:r>
                      <a:rPr lang="en-US" i="1">
                        <a:latin typeface="Cambria Math"/>
                        <a:ea typeface="Cambria Math"/>
                      </a:rPr>
                      <m:t>)</m:t>
                    </m:r>
                  </m:oMath>
                </a14:m>
                <a:endParaRPr lang="en-US" dirty="0"/>
              </a:p>
              <a:p>
                <a:r>
                  <a:rPr lang="en-US" dirty="0"/>
                  <a:t>Optimal embedding dimension </a:t>
                </a:r>
                <a14:m>
                  <m:oMath xmlns:m="http://schemas.openxmlformats.org/officeDocument/2006/math">
                    <m:r>
                      <a:rPr lang="en-US" b="0" i="1" smtClean="0">
                        <a:latin typeface="Cambria Math"/>
                      </a:rPr>
                      <m:t>𝑚</m:t>
                    </m:r>
                  </m:oMath>
                </a14:m>
                <a:r>
                  <a:rPr lang="en-US" dirty="0"/>
                  <a:t>  -  unfold the attractor?</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457200" y="1143000"/>
                <a:ext cx="8229600" cy="1295400"/>
              </a:xfrm>
              <a:blipFill rotWithShape="1">
                <a:blip r:embed="rId4"/>
                <a:stretch>
                  <a:fillRect l="-1037" t="-3302"/>
                </a:stretch>
              </a:blipFill>
            </p:spPr>
            <p:txBody>
              <a:bodyPr/>
              <a:lstStyle/>
              <a:p>
                <a:r>
                  <a:rPr lang="en-US">
                    <a:noFill/>
                  </a:rPr>
                  <a:t> </a:t>
                </a:r>
              </a:p>
            </p:txBody>
          </p:sp>
        </mc:Fallback>
      </mc:AlternateContent>
      <p:pic>
        <p:nvPicPr>
          <p:cNvPr id="5" name="Picture 5"/>
          <p:cNvPicPr preferRelativeResize="0">
            <a:picLocks noChangeArrowheads="1"/>
          </p:cNvPicPr>
          <p:nvPr/>
        </p:nvPicPr>
        <p:blipFill>
          <a:blip r:embed="rId5" cstate="print">
            <a:grayscl/>
            <a:extLst>
              <a:ext uri="{28A0092B-C50C-407E-A947-70E740481C1C}">
                <a14:useLocalDpi xmlns:a14="http://schemas.microsoft.com/office/drawing/2010/main" val="0"/>
              </a:ext>
            </a:extLst>
          </a:blip>
          <a:srcRect t="12636"/>
          <a:stretch>
            <a:fillRect/>
          </a:stretch>
        </p:blipFill>
        <p:spPr bwMode="auto">
          <a:xfrm>
            <a:off x="5638800" y="2286000"/>
            <a:ext cx="2667000" cy="2368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Object 7"/>
          <p:cNvGraphicFramePr>
            <a:graphicFrameLocks noChangeAspect="1"/>
          </p:cNvGraphicFramePr>
          <p:nvPr>
            <p:extLst>
              <p:ext uri="{D42A27DB-BD31-4B8C-83A1-F6EECF244321}">
                <p14:modId xmlns:p14="http://schemas.microsoft.com/office/powerpoint/2010/main" val="2508747315"/>
              </p:ext>
            </p:extLst>
          </p:nvPr>
        </p:nvGraphicFramePr>
        <p:xfrm>
          <a:off x="5715000" y="4572001"/>
          <a:ext cx="2636337" cy="1905000"/>
        </p:xfrm>
        <a:graphic>
          <a:graphicData uri="http://schemas.openxmlformats.org/presentationml/2006/ole">
            <mc:AlternateContent xmlns:mc="http://schemas.openxmlformats.org/markup-compatibility/2006">
              <mc:Choice xmlns:v="urn:schemas-microsoft-com:vml" Requires="v">
                <p:oleObj spid="_x0000_s1105" name="Chart" r:id="rId6" imgW="8839200" imgH="5334000" progId="Excel.Chart.8">
                  <p:embed/>
                </p:oleObj>
              </mc:Choice>
              <mc:Fallback>
                <p:oleObj name="Chart" r:id="rId6" imgW="8839200" imgH="5334000" progId="Excel.Chart.8">
                  <p:embed/>
                  <p:pic>
                    <p:nvPicPr>
                      <p:cNvPr id="0" name=""/>
                      <p:cNvPicPr>
                        <a:picLocks noChangeAspect="1" noChangeArrowheads="1"/>
                      </p:cNvPicPr>
                      <p:nvPr/>
                    </p:nvPicPr>
                    <p:blipFill>
                      <a:blip r:embed="rId7">
                        <a:grayscl/>
                        <a:extLst>
                          <a:ext uri="{28A0092B-C50C-407E-A947-70E740481C1C}">
                            <a14:useLocalDpi xmlns:a14="http://schemas.microsoft.com/office/drawing/2010/main" val="0"/>
                          </a:ext>
                        </a:extLst>
                      </a:blip>
                      <a:srcRect/>
                      <a:stretch>
                        <a:fillRect/>
                      </a:stretch>
                    </p:blipFill>
                    <p:spPr bwMode="auto">
                      <a:xfrm>
                        <a:off x="5715000" y="4572001"/>
                        <a:ext cx="2636337" cy="1905000"/>
                      </a:xfrm>
                      <a:prstGeom prst="rect">
                        <a:avLst/>
                      </a:prstGeom>
                      <a:noFill/>
                      <a:ln>
                        <a:noFill/>
                      </a:ln>
                      <a:effectLst/>
                    </p:spPr>
                  </p:pic>
                </p:oleObj>
              </mc:Fallback>
            </mc:AlternateContent>
          </a:graphicData>
        </a:graphic>
      </p:graphicFrame>
      <p:grpSp>
        <p:nvGrpSpPr>
          <p:cNvPr id="9" name="Group 7"/>
          <p:cNvGrpSpPr>
            <a:grpSpLocks/>
          </p:cNvGrpSpPr>
          <p:nvPr/>
        </p:nvGrpSpPr>
        <p:grpSpPr bwMode="auto">
          <a:xfrm>
            <a:off x="6953251" y="6096000"/>
            <a:ext cx="357187" cy="287338"/>
            <a:chOff x="4696" y="3385"/>
            <a:chExt cx="225" cy="181"/>
          </a:xfrm>
        </p:grpSpPr>
        <p:sp>
          <p:nvSpPr>
            <p:cNvPr id="10" name="Text Box 8"/>
            <p:cNvSpPr txBox="1">
              <a:spLocks noChangeArrowheads="1"/>
            </p:cNvSpPr>
            <p:nvPr/>
          </p:nvSpPr>
          <p:spPr bwMode="auto">
            <a:xfrm>
              <a:off x="4696" y="3385"/>
              <a:ext cx="1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X</a:t>
              </a:r>
            </a:p>
          </p:txBody>
        </p:sp>
        <p:sp>
          <p:nvSpPr>
            <p:cNvPr id="11" name="Text Box 9"/>
            <p:cNvSpPr txBox="1">
              <a:spLocks noChangeArrowheads="1"/>
            </p:cNvSpPr>
            <p:nvPr/>
          </p:nvSpPr>
          <p:spPr bwMode="auto">
            <a:xfrm>
              <a:off x="4765" y="3412"/>
              <a:ext cx="15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t>k</a:t>
              </a:r>
            </a:p>
          </p:txBody>
        </p:sp>
      </p:grpSp>
      <p:sp>
        <p:nvSpPr>
          <p:cNvPr id="12" name="TextBox 11"/>
          <p:cNvSpPr txBox="1"/>
          <p:nvPr/>
        </p:nvSpPr>
        <p:spPr>
          <a:xfrm>
            <a:off x="838200" y="2538919"/>
            <a:ext cx="4724400" cy="3785652"/>
          </a:xfrm>
          <a:prstGeom prst="rect">
            <a:avLst/>
          </a:prstGeom>
          <a:noFill/>
        </p:spPr>
        <p:txBody>
          <a:bodyPr wrap="square" rtlCol="0">
            <a:spAutoFit/>
          </a:bodyPr>
          <a:lstStyle/>
          <a:p>
            <a:pPr marL="342900" indent="-342900">
              <a:buFont typeface="Wingdings" pitchFamily="2" charset="2"/>
              <a:buChar char="Ø"/>
            </a:pPr>
            <a:r>
              <a:rPr lang="en-US" sz="2000" dirty="0"/>
              <a:t>The minimal dimension is required to reconstruct the system without any information being lost but without adding unnecessary information.</a:t>
            </a:r>
          </a:p>
          <a:p>
            <a:pPr marL="342900" indent="-342900">
              <a:buFont typeface="Wingdings" pitchFamily="2" charset="2"/>
              <a:buChar char="Ø"/>
            </a:pPr>
            <a:endParaRPr lang="en-US" sz="2000" dirty="0"/>
          </a:p>
          <a:p>
            <a:pPr marL="342900" indent="-342900">
              <a:buFont typeface="Wingdings" pitchFamily="2" charset="2"/>
              <a:buChar char="Ø"/>
            </a:pPr>
            <a:r>
              <a:rPr lang="en-US" sz="2000" dirty="0"/>
              <a:t>A larger dimension than the minimum leads to excessive computation when investigating the dynamical properties.</a:t>
            </a:r>
          </a:p>
          <a:p>
            <a:pPr marL="342900" indent="-342900">
              <a:buFont typeface="Wingdings" pitchFamily="2" charset="2"/>
              <a:buChar char="Ø"/>
            </a:pPr>
            <a:endParaRPr lang="en-US" sz="2000" dirty="0"/>
          </a:p>
          <a:p>
            <a:pPr marL="342900" indent="-342900">
              <a:buFont typeface="Wingdings" pitchFamily="2" charset="2"/>
              <a:buChar char="Ø"/>
            </a:pPr>
            <a:r>
              <a:rPr lang="en-US" sz="2000" dirty="0"/>
              <a:t>“Noise” will populate and dominate the extra dimension of the space where no dynamics is operating.</a:t>
            </a:r>
            <a:endParaRPr lang="en-US" dirty="0"/>
          </a:p>
        </p:txBody>
      </p:sp>
    </p:spTree>
    <p:extLst>
      <p:ext uri="{BB962C8B-B14F-4D97-AF65-F5344CB8AC3E}">
        <p14:creationId xmlns:p14="http://schemas.microsoft.com/office/powerpoint/2010/main" val="1957052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False Nearest Neighbors</a:t>
            </a:r>
          </a:p>
        </p:txBody>
      </p:sp>
      <p:sp>
        <p:nvSpPr>
          <p:cNvPr id="3" name="Content Placeholder 2"/>
          <p:cNvSpPr>
            <a:spLocks noGrp="1"/>
          </p:cNvSpPr>
          <p:nvPr>
            <p:ph idx="1"/>
          </p:nvPr>
        </p:nvSpPr>
        <p:spPr>
          <a:xfrm>
            <a:off x="381000" y="1219200"/>
            <a:ext cx="8534400" cy="5410200"/>
          </a:xfrm>
        </p:spPr>
        <p:txBody>
          <a:bodyPr/>
          <a:lstStyle/>
          <a:p>
            <a:r>
              <a:rPr lang="en-US" altLang="zh-CN" sz="2800" b="1" dirty="0">
                <a:cs typeface="Arial" pitchFamily="34" charset="0"/>
              </a:rPr>
              <a:t>Idea:</a:t>
            </a:r>
            <a:r>
              <a:rPr lang="en-US" altLang="zh-CN" dirty="0">
                <a:cs typeface="Arial" pitchFamily="34" charset="0"/>
              </a:rPr>
              <a:t> </a:t>
            </a:r>
            <a:r>
              <a:rPr lang="en-US" altLang="zh-CN" b="1" dirty="0">
                <a:solidFill>
                  <a:srgbClr val="0000FF"/>
                </a:solidFill>
                <a:cs typeface="Arial" pitchFamily="34" charset="0"/>
              </a:rPr>
              <a:t>Measure the distances between a point and its nearest    neighbor, as this dimension increases, this distance should not change if the points are really nearest neighbors.</a:t>
            </a:r>
          </a:p>
        </p:txBody>
      </p:sp>
      <p:grpSp>
        <p:nvGrpSpPr>
          <p:cNvPr id="21" name="Group 20"/>
          <p:cNvGrpSpPr/>
          <p:nvPr/>
        </p:nvGrpSpPr>
        <p:grpSpPr>
          <a:xfrm>
            <a:off x="1752600" y="2556436"/>
            <a:ext cx="5181600" cy="4149164"/>
            <a:chOff x="3750232" y="2667000"/>
            <a:chExt cx="4998371" cy="396240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0232" y="2667000"/>
              <a:ext cx="4998371"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bwMode="auto">
            <a:xfrm flipH="1">
              <a:off x="6535368" y="2971800"/>
              <a:ext cx="122404" cy="228600"/>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7" name="Straight Arrow Connector 6"/>
            <p:cNvCxnSpPr/>
            <p:nvPr/>
          </p:nvCxnSpPr>
          <p:spPr bwMode="auto">
            <a:xfrm flipV="1">
              <a:off x="6372428" y="3600856"/>
              <a:ext cx="152400" cy="304800"/>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10" name="Straight Arrow Connector 9"/>
            <p:cNvCxnSpPr/>
            <p:nvPr/>
          </p:nvCxnSpPr>
          <p:spPr bwMode="auto">
            <a:xfrm flipH="1" flipV="1">
              <a:off x="6543472" y="3608960"/>
              <a:ext cx="228600" cy="304800"/>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16" name="Straight Arrow Connector 15"/>
            <p:cNvCxnSpPr/>
            <p:nvPr/>
          </p:nvCxnSpPr>
          <p:spPr bwMode="auto">
            <a:xfrm>
              <a:off x="6524828" y="5562600"/>
              <a:ext cx="0" cy="228600"/>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19" name="Straight Arrow Connector 18"/>
            <p:cNvCxnSpPr/>
            <p:nvPr/>
          </p:nvCxnSpPr>
          <p:spPr bwMode="auto">
            <a:xfrm flipV="1">
              <a:off x="6372428" y="5838216"/>
              <a:ext cx="152400" cy="304800"/>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20" name="Straight Arrow Connector 19"/>
            <p:cNvCxnSpPr/>
            <p:nvPr/>
          </p:nvCxnSpPr>
          <p:spPr bwMode="auto">
            <a:xfrm flipH="1" flipV="1">
              <a:off x="6543472" y="5838216"/>
              <a:ext cx="228600" cy="304800"/>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sp>
          <p:nvSpPr>
            <p:cNvPr id="18" name="TextBox 17"/>
            <p:cNvSpPr txBox="1"/>
            <p:nvPr/>
          </p:nvSpPr>
          <p:spPr>
            <a:xfrm>
              <a:off x="6688577" y="3900660"/>
              <a:ext cx="609600" cy="307777"/>
            </a:xfrm>
            <a:prstGeom prst="rect">
              <a:avLst/>
            </a:prstGeom>
            <a:noFill/>
          </p:spPr>
          <p:txBody>
            <a:bodyPr wrap="square" rtlCol="0">
              <a:spAutoFit/>
            </a:bodyPr>
            <a:lstStyle/>
            <a:p>
              <a:r>
                <a:rPr lang="en-US" sz="1400" dirty="0"/>
                <a:t>C</a:t>
              </a:r>
            </a:p>
          </p:txBody>
        </p:sp>
        <p:sp>
          <p:nvSpPr>
            <p:cNvPr id="22" name="TextBox 21"/>
            <p:cNvSpPr txBox="1"/>
            <p:nvPr/>
          </p:nvSpPr>
          <p:spPr>
            <a:xfrm>
              <a:off x="6529692" y="5408711"/>
              <a:ext cx="609600" cy="307777"/>
            </a:xfrm>
            <a:prstGeom prst="rect">
              <a:avLst/>
            </a:prstGeom>
            <a:noFill/>
          </p:spPr>
          <p:txBody>
            <a:bodyPr wrap="square" rtlCol="0">
              <a:spAutoFit/>
            </a:bodyPr>
            <a:lstStyle/>
            <a:p>
              <a:r>
                <a:rPr lang="en-US" sz="1400" dirty="0"/>
                <a:t>B</a:t>
              </a:r>
            </a:p>
          </p:txBody>
        </p:sp>
        <p:sp>
          <p:nvSpPr>
            <p:cNvPr id="23" name="TextBox 22"/>
            <p:cNvSpPr txBox="1"/>
            <p:nvPr/>
          </p:nvSpPr>
          <p:spPr>
            <a:xfrm>
              <a:off x="6200572" y="3905655"/>
              <a:ext cx="609600" cy="307777"/>
            </a:xfrm>
            <a:prstGeom prst="rect">
              <a:avLst/>
            </a:prstGeom>
            <a:noFill/>
          </p:spPr>
          <p:txBody>
            <a:bodyPr wrap="square" rtlCol="0">
              <a:spAutoFit/>
            </a:bodyPr>
            <a:lstStyle/>
            <a:p>
              <a:r>
                <a:rPr lang="en-US" sz="1400" dirty="0"/>
                <a:t>A</a:t>
              </a:r>
            </a:p>
          </p:txBody>
        </p:sp>
        <p:sp>
          <p:nvSpPr>
            <p:cNvPr id="24" name="TextBox 23"/>
            <p:cNvSpPr txBox="1"/>
            <p:nvPr/>
          </p:nvSpPr>
          <p:spPr>
            <a:xfrm>
              <a:off x="6657772" y="2817911"/>
              <a:ext cx="609600" cy="307777"/>
            </a:xfrm>
            <a:prstGeom prst="rect">
              <a:avLst/>
            </a:prstGeom>
            <a:noFill/>
          </p:spPr>
          <p:txBody>
            <a:bodyPr wrap="square" rtlCol="0">
              <a:spAutoFit/>
            </a:bodyPr>
            <a:lstStyle/>
            <a:p>
              <a:r>
                <a:rPr lang="en-US" sz="1400" dirty="0"/>
                <a:t>B</a:t>
              </a:r>
            </a:p>
          </p:txBody>
        </p:sp>
        <p:sp>
          <p:nvSpPr>
            <p:cNvPr id="25" name="TextBox 24"/>
            <p:cNvSpPr txBox="1"/>
            <p:nvPr/>
          </p:nvSpPr>
          <p:spPr>
            <a:xfrm>
              <a:off x="6143828" y="5989127"/>
              <a:ext cx="609600" cy="307777"/>
            </a:xfrm>
            <a:prstGeom prst="rect">
              <a:avLst/>
            </a:prstGeom>
            <a:noFill/>
          </p:spPr>
          <p:txBody>
            <a:bodyPr wrap="square" rtlCol="0">
              <a:spAutoFit/>
            </a:bodyPr>
            <a:lstStyle/>
            <a:p>
              <a:r>
                <a:rPr lang="en-US" sz="1400" dirty="0"/>
                <a:t>A</a:t>
              </a:r>
            </a:p>
          </p:txBody>
        </p:sp>
        <p:sp>
          <p:nvSpPr>
            <p:cNvPr id="26" name="TextBox 25"/>
            <p:cNvSpPr txBox="1"/>
            <p:nvPr/>
          </p:nvSpPr>
          <p:spPr>
            <a:xfrm>
              <a:off x="6772072" y="5989126"/>
              <a:ext cx="609600" cy="307777"/>
            </a:xfrm>
            <a:prstGeom prst="rect">
              <a:avLst/>
            </a:prstGeom>
            <a:noFill/>
          </p:spPr>
          <p:txBody>
            <a:bodyPr wrap="square" rtlCol="0">
              <a:spAutoFit/>
            </a:bodyPr>
            <a:lstStyle/>
            <a:p>
              <a:r>
                <a:rPr lang="en-US" sz="1400" dirty="0"/>
                <a:t>C</a:t>
              </a:r>
            </a:p>
          </p:txBody>
        </p:sp>
      </p:grpSp>
    </p:spTree>
    <p:extLst>
      <p:ext uri="{BB962C8B-B14F-4D97-AF65-F5344CB8AC3E}">
        <p14:creationId xmlns:p14="http://schemas.microsoft.com/office/powerpoint/2010/main" val="2777851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False Nearest Neighbors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219200"/>
                <a:ext cx="8534400" cy="5410200"/>
              </a:xfrm>
            </p:spPr>
            <p:txBody>
              <a:bodyPr/>
              <a:lstStyle/>
              <a:p>
                <a:pPr>
                  <a:spcBef>
                    <a:spcPts val="0"/>
                  </a:spcBef>
                </a:pPr>
                <a:r>
                  <a:rPr lang="en-US" dirty="0"/>
                  <a:t>Suppose </a:t>
                </a:r>
                <a14:m>
                  <m:oMath xmlns:m="http://schemas.openxmlformats.org/officeDocument/2006/math">
                    <m:sSup>
                      <m:sSupPr>
                        <m:ctrlPr>
                          <a:rPr lang="en-US" i="1" smtClean="0">
                            <a:latin typeface="Cambria Math" panose="02040503050406030204" pitchFamily="18" charset="0"/>
                          </a:rPr>
                        </m:ctrlPr>
                      </m:sSupPr>
                      <m:e>
                        <m:r>
                          <a:rPr lang="en-US" b="1" i="1" smtClean="0">
                            <a:latin typeface="Cambria Math"/>
                          </a:rPr>
                          <m:t>𝑿</m:t>
                        </m:r>
                      </m:e>
                      <m:sup>
                        <m:r>
                          <a:rPr lang="en-US" b="1" i="1" smtClean="0">
                            <a:latin typeface="Cambria Math"/>
                          </a:rPr>
                          <m:t>(</m:t>
                        </m:r>
                        <m:r>
                          <a:rPr lang="en-US" b="0" i="1" smtClean="0">
                            <a:latin typeface="Cambria Math"/>
                          </a:rPr>
                          <m:t>𝑟</m:t>
                        </m:r>
                        <m:r>
                          <a:rPr lang="en-US" b="0" i="1" smtClean="0">
                            <a:latin typeface="Cambria Math"/>
                          </a:rPr>
                          <m:t>)</m:t>
                        </m:r>
                      </m:sup>
                    </m:sSup>
                    <m:r>
                      <a:rPr lang="en-US" b="0" i="1" smtClean="0">
                        <a:latin typeface="Cambria Math"/>
                      </a:rPr>
                      <m:t>(</m:t>
                    </m:r>
                    <m:r>
                      <a:rPr lang="en-US" b="0" i="1" smtClean="0">
                        <a:latin typeface="Cambria Math"/>
                      </a:rPr>
                      <m:t>𝑛</m:t>
                    </m:r>
                    <m:r>
                      <a:rPr lang="en-US" b="0" i="1" smtClean="0">
                        <a:latin typeface="Cambria Math"/>
                      </a:rPr>
                      <m:t>)</m:t>
                    </m:r>
                  </m:oMath>
                </a14:m>
                <a:r>
                  <a:rPr lang="en-US" dirty="0"/>
                  <a:t> is the </a:t>
                </a:r>
                <a14:m>
                  <m:oMath xmlns:m="http://schemas.openxmlformats.org/officeDocument/2006/math">
                    <m:r>
                      <a:rPr lang="en-US" i="1" dirty="0" smtClean="0">
                        <a:latin typeface="Cambria Math"/>
                      </a:rPr>
                      <m:t>𝑟</m:t>
                    </m:r>
                  </m:oMath>
                </a14:m>
                <a:r>
                  <a:rPr lang="en-US" dirty="0" err="1"/>
                  <a:t>th</a:t>
                </a:r>
                <a:r>
                  <a:rPr lang="en-US" dirty="0"/>
                  <a:t> nearest neighbor of </a:t>
                </a:r>
                <a14:m>
                  <m:oMath xmlns:m="http://schemas.openxmlformats.org/officeDocument/2006/math">
                    <m:r>
                      <a:rPr lang="en-US" b="1" i="1" dirty="0" smtClean="0">
                        <a:latin typeface="Cambria Math"/>
                      </a:rPr>
                      <m:t>𝑿</m:t>
                    </m:r>
                    <m:r>
                      <a:rPr lang="en-US" i="1" dirty="0" smtClean="0">
                        <a:latin typeface="Cambria Math"/>
                      </a:rPr>
                      <m:t>(</m:t>
                    </m:r>
                    <m:r>
                      <a:rPr lang="en-US" i="1" dirty="0" smtClean="0">
                        <a:latin typeface="Cambria Math"/>
                      </a:rPr>
                      <m:t>𝑛</m:t>
                    </m:r>
                    <m:r>
                      <a:rPr lang="en-US" i="1" dirty="0" smtClean="0">
                        <a:latin typeface="Cambria Math"/>
                      </a:rPr>
                      <m:t>)</m:t>
                    </m:r>
                  </m:oMath>
                </a14:m>
                <a:r>
                  <a:rPr lang="en-US" dirty="0"/>
                  <a:t> in the </a:t>
                </a:r>
                <a14:m>
                  <m:oMath xmlns:m="http://schemas.openxmlformats.org/officeDocument/2006/math">
                    <m:r>
                      <a:rPr lang="en-US" i="1" dirty="0" smtClean="0">
                        <a:latin typeface="Cambria Math"/>
                      </a:rPr>
                      <m:t>𝑚</m:t>
                    </m:r>
                  </m:oMath>
                </a14:m>
                <a:r>
                  <a:rPr lang="en-US" dirty="0"/>
                  <a:t>-dimensional space</a:t>
                </a:r>
              </a:p>
              <a:p>
                <a:pPr>
                  <a:spcBef>
                    <a:spcPts val="0"/>
                  </a:spcBef>
                </a:pPr>
                <a:r>
                  <a:rPr lang="en-US" dirty="0"/>
                  <a:t>The Euclidian distance between </a:t>
                </a:r>
                <a14:m>
                  <m:oMath xmlns:m="http://schemas.openxmlformats.org/officeDocument/2006/math">
                    <m:r>
                      <a:rPr lang="en-US" b="1" i="1" dirty="0" smtClean="0">
                        <a:latin typeface="Cambria Math"/>
                      </a:rPr>
                      <m:t>𝑿</m:t>
                    </m:r>
                    <m:r>
                      <a:rPr lang="en-US" i="1" dirty="0">
                        <a:latin typeface="Cambria Math"/>
                      </a:rPr>
                      <m:t>(</m:t>
                    </m:r>
                    <m:r>
                      <a:rPr lang="en-US" i="1" dirty="0">
                        <a:latin typeface="Cambria Math"/>
                      </a:rPr>
                      <m:t>𝑛</m:t>
                    </m:r>
                    <m:r>
                      <a:rPr lang="en-US" i="1" dirty="0">
                        <a:latin typeface="Cambria Math"/>
                      </a:rPr>
                      <m:t>)</m:t>
                    </m:r>
                  </m:oMath>
                </a14:m>
                <a:r>
                  <a:rPr lang="en-US" dirty="0"/>
                  <a:t> and </a:t>
                </a:r>
                <a14:m>
                  <m:oMath xmlns:m="http://schemas.openxmlformats.org/officeDocument/2006/math">
                    <m:sSup>
                      <m:sSupPr>
                        <m:ctrlPr>
                          <a:rPr lang="en-US" i="1">
                            <a:latin typeface="Cambria Math" panose="02040503050406030204" pitchFamily="18" charset="0"/>
                          </a:rPr>
                        </m:ctrlPr>
                      </m:sSupPr>
                      <m:e>
                        <m:r>
                          <a:rPr lang="en-US" b="1" i="1" smtClean="0">
                            <a:latin typeface="Cambria Math"/>
                          </a:rPr>
                          <m:t>𝑿</m:t>
                        </m:r>
                      </m:e>
                      <m:sup>
                        <m:r>
                          <a:rPr lang="en-US" b="1" i="1" smtClean="0">
                            <a:latin typeface="Cambria Math"/>
                          </a:rPr>
                          <m:t>(</m:t>
                        </m:r>
                        <m:r>
                          <a:rPr lang="en-US" i="1">
                            <a:latin typeface="Cambria Math"/>
                          </a:rPr>
                          <m:t>𝑟</m:t>
                        </m:r>
                        <m:r>
                          <a:rPr lang="en-US" b="0" i="1" smtClean="0">
                            <a:latin typeface="Cambria Math"/>
                          </a:rPr>
                          <m:t>)</m:t>
                        </m:r>
                      </m:sup>
                    </m:sSup>
                    <m:r>
                      <a:rPr lang="en-US" i="1">
                        <a:latin typeface="Cambria Math"/>
                      </a:rPr>
                      <m:t>(</m:t>
                    </m:r>
                    <m:r>
                      <a:rPr lang="en-US" i="1">
                        <a:latin typeface="Cambria Math"/>
                      </a:rPr>
                      <m:t>𝑛</m:t>
                    </m:r>
                    <m:r>
                      <a:rPr lang="en-US" i="1">
                        <a:latin typeface="Cambria Math"/>
                      </a:rPr>
                      <m:t>)</m:t>
                    </m:r>
                  </m:oMath>
                </a14:m>
                <a:r>
                  <a:rPr lang="en-US" dirty="0"/>
                  <a:t> is:</a:t>
                </a:r>
              </a:p>
              <a:p>
                <a:pPr marL="0" indent="0">
                  <a:spcBef>
                    <a:spcPts val="0"/>
                  </a:spcBef>
                  <a:buNone/>
                </a:pPr>
                <a14:m>
                  <m:oMathPara xmlns:m="http://schemas.openxmlformats.org/officeDocument/2006/math">
                    <m:oMathParaPr>
                      <m:jc m:val="centerGroup"/>
                    </m:oMathParaPr>
                    <m:oMath xmlns:m="http://schemas.openxmlformats.org/officeDocument/2006/math">
                      <m:sSubSup>
                        <m:sSubSupPr>
                          <m:ctrlPr>
                            <a:rPr lang="en-US" sz="2000" i="1">
                              <a:latin typeface="Cambria Math" panose="02040503050406030204" pitchFamily="18" charset="0"/>
                            </a:rPr>
                          </m:ctrlPr>
                        </m:sSubSupPr>
                        <m:e>
                          <m:r>
                            <a:rPr lang="en-US" sz="2000" i="1">
                              <a:latin typeface="Cambria Math"/>
                            </a:rPr>
                            <m:t>𝑅</m:t>
                          </m:r>
                        </m:e>
                        <m:sub>
                          <m:r>
                            <a:rPr lang="en-US" sz="2000" b="0" i="1" smtClean="0">
                              <a:latin typeface="Cambria Math"/>
                            </a:rPr>
                            <m:t>𝑚</m:t>
                          </m:r>
                        </m:sub>
                        <m:sup>
                          <m:r>
                            <a:rPr lang="en-US" sz="2000" i="1">
                              <a:latin typeface="Cambria Math"/>
                            </a:rPr>
                            <m:t>2</m:t>
                          </m:r>
                        </m:sup>
                      </m:sSubSup>
                      <m:d>
                        <m:dPr>
                          <m:ctrlPr>
                            <a:rPr lang="en-US" sz="2000" b="0" i="1" smtClean="0">
                              <a:latin typeface="Cambria Math" panose="02040503050406030204" pitchFamily="18" charset="0"/>
                            </a:rPr>
                          </m:ctrlPr>
                        </m:dPr>
                        <m:e>
                          <m:r>
                            <a:rPr lang="en-US" sz="2000" b="0" i="1" smtClean="0">
                              <a:latin typeface="Cambria Math"/>
                            </a:rPr>
                            <m:t>𝑛</m:t>
                          </m:r>
                          <m:r>
                            <a:rPr lang="en-US" sz="2000" b="0" i="1" smtClean="0">
                              <a:latin typeface="Cambria Math"/>
                            </a:rPr>
                            <m:t>,</m:t>
                          </m:r>
                          <m:r>
                            <a:rPr lang="en-US" sz="2000" b="0" i="1" smtClean="0">
                              <a:latin typeface="Cambria Math"/>
                            </a:rPr>
                            <m:t>𝑟</m:t>
                          </m:r>
                        </m:e>
                      </m:d>
                      <m:r>
                        <a:rPr lang="en-US" sz="2000" b="0" i="1" smtClean="0">
                          <a:latin typeface="Cambria Math"/>
                        </a:rPr>
                        <m:t>=</m:t>
                      </m:r>
                      <m:nary>
                        <m:naryPr>
                          <m:chr m:val="∑"/>
                          <m:ctrlPr>
                            <a:rPr lang="en-US" sz="2000" b="0" i="1" smtClean="0">
                              <a:latin typeface="Cambria Math" panose="02040503050406030204" pitchFamily="18" charset="0"/>
                            </a:rPr>
                          </m:ctrlPr>
                        </m:naryPr>
                        <m:sub>
                          <m:r>
                            <m:rPr>
                              <m:brk m:alnAt="23"/>
                            </m:rPr>
                            <a:rPr lang="en-US" sz="2000" b="0" i="1" smtClean="0">
                              <a:latin typeface="Cambria Math"/>
                            </a:rPr>
                            <m:t>𝑘</m:t>
                          </m:r>
                          <m:r>
                            <a:rPr lang="en-US" sz="2000" b="0" i="1" smtClean="0">
                              <a:latin typeface="Cambria Math"/>
                            </a:rPr>
                            <m:t>=0</m:t>
                          </m:r>
                        </m:sub>
                        <m:sup>
                          <m:r>
                            <a:rPr lang="en-US" sz="2000" b="0" i="1" smtClean="0">
                              <a:latin typeface="Cambria Math"/>
                            </a:rPr>
                            <m:t>𝑚</m:t>
                          </m:r>
                          <m:r>
                            <a:rPr lang="en-US" sz="2000" b="0" i="1" smtClean="0">
                              <a:latin typeface="Cambria Math"/>
                            </a:rPr>
                            <m:t>−1</m:t>
                          </m:r>
                        </m:sup>
                        <m:e>
                          <m:sSup>
                            <m:sSupPr>
                              <m:ctrlPr>
                                <a:rPr lang="en-US" sz="2000" b="0" i="1" smtClean="0">
                                  <a:latin typeface="Cambria Math" panose="02040503050406030204" pitchFamily="18" charset="0"/>
                                </a:rPr>
                              </m:ctrlPr>
                            </m:sSupPr>
                            <m:e>
                              <m:d>
                                <m:dPr>
                                  <m:begChr m:val="["/>
                                  <m:endChr m:val="]"/>
                                  <m:ctrlPr>
                                    <a:rPr lang="en-US" sz="2000" b="0" i="1" smtClean="0">
                                      <a:latin typeface="Cambria Math" panose="02040503050406030204" pitchFamily="18" charset="0"/>
                                    </a:rPr>
                                  </m:ctrlPr>
                                </m:dPr>
                                <m:e>
                                  <m:r>
                                    <a:rPr lang="en-US" sz="2000" b="0" i="1" smtClean="0">
                                      <a:latin typeface="Cambria Math"/>
                                    </a:rPr>
                                    <m:t>𝑥</m:t>
                                  </m:r>
                                  <m:d>
                                    <m:dPr>
                                      <m:ctrlPr>
                                        <a:rPr lang="en-US" sz="2000" b="0" i="1" smtClean="0">
                                          <a:latin typeface="Cambria Math" panose="02040503050406030204" pitchFamily="18" charset="0"/>
                                        </a:rPr>
                                      </m:ctrlPr>
                                    </m:dPr>
                                    <m:e>
                                      <m:r>
                                        <a:rPr lang="en-US" sz="2000" b="0" i="1" smtClean="0">
                                          <a:latin typeface="Cambria Math"/>
                                        </a:rPr>
                                        <m:t>𝑛</m:t>
                                      </m:r>
                                      <m:r>
                                        <a:rPr lang="en-US" sz="2000" b="0" i="1" smtClean="0">
                                          <a:latin typeface="Cambria Math"/>
                                        </a:rPr>
                                        <m:t>+</m:t>
                                      </m:r>
                                      <m:r>
                                        <a:rPr lang="en-US" sz="2000" b="0" i="1" smtClean="0">
                                          <a:latin typeface="Cambria Math"/>
                                        </a:rPr>
                                        <m:t>𝑘</m:t>
                                      </m:r>
                                      <m:r>
                                        <a:rPr lang="en-US" sz="2000" b="0" i="1" smtClean="0">
                                          <a:latin typeface="Cambria Math"/>
                                          <a:ea typeface="Cambria Math"/>
                                        </a:rPr>
                                        <m:t>𝜏</m:t>
                                      </m:r>
                                    </m:e>
                                  </m:d>
                                  <m:r>
                                    <a:rPr lang="en-US" sz="2000" b="0" i="1" smtClean="0">
                                      <a:latin typeface="Cambria Math"/>
                                    </a:rPr>
                                    <m:t>−</m:t>
                                  </m:r>
                                  <m:sSup>
                                    <m:sSupPr>
                                      <m:ctrlPr>
                                        <a:rPr lang="en-US" sz="2000" b="0" i="1" smtClean="0">
                                          <a:latin typeface="Cambria Math" panose="02040503050406030204" pitchFamily="18" charset="0"/>
                                        </a:rPr>
                                      </m:ctrlPr>
                                    </m:sSupPr>
                                    <m:e>
                                      <m:r>
                                        <a:rPr lang="en-US" sz="2000" b="0" i="1" smtClean="0">
                                          <a:latin typeface="Cambria Math"/>
                                        </a:rPr>
                                        <m:t>𝑥</m:t>
                                      </m:r>
                                    </m:e>
                                    <m:sup>
                                      <m:d>
                                        <m:dPr>
                                          <m:ctrlPr>
                                            <a:rPr lang="en-US" sz="2000" b="0" i="1" smtClean="0">
                                              <a:latin typeface="Cambria Math" panose="02040503050406030204" pitchFamily="18" charset="0"/>
                                            </a:rPr>
                                          </m:ctrlPr>
                                        </m:dPr>
                                        <m:e>
                                          <m:r>
                                            <a:rPr lang="en-US" sz="2000" b="0" i="1" smtClean="0">
                                              <a:latin typeface="Cambria Math"/>
                                            </a:rPr>
                                            <m:t>𝑟</m:t>
                                          </m:r>
                                        </m:e>
                                      </m:d>
                                    </m:sup>
                                  </m:sSup>
                                  <m:r>
                                    <a:rPr lang="en-US" sz="2000" b="0" i="1" smtClean="0">
                                      <a:latin typeface="Cambria Math"/>
                                    </a:rPr>
                                    <m:t>(</m:t>
                                  </m:r>
                                  <m:r>
                                    <a:rPr lang="en-US" sz="2000" b="0" i="1" smtClean="0">
                                      <a:latin typeface="Cambria Math"/>
                                    </a:rPr>
                                    <m:t>𝑛</m:t>
                                  </m:r>
                                  <m:r>
                                    <a:rPr lang="en-US" sz="2000" b="0" i="1" smtClean="0">
                                      <a:latin typeface="Cambria Math"/>
                                    </a:rPr>
                                    <m:t>+</m:t>
                                  </m:r>
                                  <m:r>
                                    <a:rPr lang="en-US" sz="2000" b="0" i="1" smtClean="0">
                                      <a:latin typeface="Cambria Math"/>
                                    </a:rPr>
                                    <m:t>𝑘</m:t>
                                  </m:r>
                                  <m:r>
                                    <a:rPr lang="en-US" sz="2000" b="0" i="1" smtClean="0">
                                      <a:latin typeface="Cambria Math"/>
                                      <a:ea typeface="Cambria Math"/>
                                    </a:rPr>
                                    <m:t>𝜏</m:t>
                                  </m:r>
                                  <m:r>
                                    <a:rPr lang="en-US" sz="2000" b="0" i="1" smtClean="0">
                                      <a:latin typeface="Cambria Math"/>
                                    </a:rPr>
                                    <m:t>)</m:t>
                                  </m:r>
                                </m:e>
                              </m:d>
                            </m:e>
                            <m:sup>
                              <m:r>
                                <a:rPr lang="en-US" sz="2000" b="0" i="1" smtClean="0">
                                  <a:latin typeface="Cambria Math"/>
                                </a:rPr>
                                <m:t>2</m:t>
                              </m:r>
                            </m:sup>
                          </m:sSup>
                        </m:e>
                      </m:nary>
                    </m:oMath>
                  </m:oMathPara>
                </a14:m>
                <a:endParaRPr lang="en-US" sz="2000" dirty="0"/>
              </a:p>
              <a:p>
                <a:pPr>
                  <a:spcBef>
                    <a:spcPts val="0"/>
                  </a:spcBef>
                </a:pPr>
                <a:r>
                  <a:rPr lang="en-US" altLang="zh-CN" dirty="0">
                    <a:cs typeface="Arial" pitchFamily="34" charset="0"/>
                  </a:rPr>
                  <a:t>The change in distance by adding one more dimension</a:t>
                </a:r>
              </a:p>
              <a:p>
                <a:pPr marL="0" indent="0">
                  <a:spcBef>
                    <a:spcPts val="0"/>
                  </a:spcBef>
                  <a:buNone/>
                </a:pPr>
                <a14:m>
                  <m:oMathPara xmlns:m="http://schemas.openxmlformats.org/officeDocument/2006/math">
                    <m:oMathParaPr>
                      <m:jc m:val="centerGroup"/>
                    </m:oMathParaPr>
                    <m:oMath xmlns:m="http://schemas.openxmlformats.org/officeDocument/2006/math">
                      <m:sSubSup>
                        <m:sSubSupPr>
                          <m:ctrlPr>
                            <a:rPr lang="en-US" sz="2000" i="1">
                              <a:latin typeface="Cambria Math" panose="02040503050406030204" pitchFamily="18" charset="0"/>
                            </a:rPr>
                          </m:ctrlPr>
                        </m:sSubSupPr>
                        <m:e>
                          <m:r>
                            <a:rPr lang="en-US" sz="2000" i="1">
                              <a:latin typeface="Cambria Math"/>
                            </a:rPr>
                            <m:t>𝑅</m:t>
                          </m:r>
                        </m:e>
                        <m:sub>
                          <m:r>
                            <a:rPr lang="en-US" sz="2000" b="0" i="1" smtClean="0">
                              <a:latin typeface="Cambria Math"/>
                            </a:rPr>
                            <m:t>𝑚</m:t>
                          </m:r>
                          <m:r>
                            <a:rPr lang="en-US" sz="2000" b="0" i="1" smtClean="0">
                              <a:latin typeface="Cambria Math"/>
                            </a:rPr>
                            <m:t>+1</m:t>
                          </m:r>
                        </m:sub>
                        <m:sup>
                          <m:r>
                            <a:rPr lang="en-US" sz="2000" i="1">
                              <a:latin typeface="Cambria Math"/>
                            </a:rPr>
                            <m:t>2</m:t>
                          </m:r>
                        </m:sup>
                      </m:sSubSup>
                      <m:d>
                        <m:dPr>
                          <m:ctrlPr>
                            <a:rPr lang="en-US" sz="2000" i="1">
                              <a:latin typeface="Cambria Math" panose="02040503050406030204" pitchFamily="18" charset="0"/>
                            </a:rPr>
                          </m:ctrlPr>
                        </m:dPr>
                        <m:e>
                          <m:r>
                            <a:rPr lang="en-US" sz="2000" i="1">
                              <a:latin typeface="Cambria Math"/>
                            </a:rPr>
                            <m:t>𝑛</m:t>
                          </m:r>
                          <m:r>
                            <a:rPr lang="en-US" sz="2000" i="1">
                              <a:latin typeface="Cambria Math"/>
                            </a:rPr>
                            <m:t>,</m:t>
                          </m:r>
                          <m:r>
                            <a:rPr lang="en-US" sz="2000" i="1">
                              <a:latin typeface="Cambria Math"/>
                            </a:rPr>
                            <m:t>𝑟</m:t>
                          </m:r>
                        </m:e>
                      </m:d>
                      <m:r>
                        <a:rPr lang="en-US" sz="2000" b="0" i="1" smtClean="0">
                          <a:latin typeface="Cambria Math"/>
                        </a:rPr>
                        <m:t>=</m:t>
                      </m:r>
                      <m:sSubSup>
                        <m:sSubSupPr>
                          <m:ctrlPr>
                            <a:rPr lang="en-US" sz="2000" i="1">
                              <a:latin typeface="Cambria Math" panose="02040503050406030204" pitchFamily="18" charset="0"/>
                            </a:rPr>
                          </m:ctrlPr>
                        </m:sSubSupPr>
                        <m:e>
                          <m:r>
                            <a:rPr lang="en-US" sz="2000" i="1">
                              <a:latin typeface="Cambria Math"/>
                            </a:rPr>
                            <m:t>𝑅</m:t>
                          </m:r>
                        </m:e>
                        <m:sub>
                          <m:r>
                            <a:rPr lang="en-US" sz="2000" b="0" i="1" smtClean="0">
                              <a:latin typeface="Cambria Math"/>
                            </a:rPr>
                            <m:t>𝑚</m:t>
                          </m:r>
                        </m:sub>
                        <m:sup>
                          <m:r>
                            <a:rPr lang="en-US" sz="2000" i="1">
                              <a:latin typeface="Cambria Math"/>
                            </a:rPr>
                            <m:t>2</m:t>
                          </m:r>
                        </m:sup>
                      </m:sSubSup>
                      <m:d>
                        <m:dPr>
                          <m:ctrlPr>
                            <a:rPr lang="en-US" sz="2000" i="1">
                              <a:latin typeface="Cambria Math" panose="02040503050406030204" pitchFamily="18" charset="0"/>
                            </a:rPr>
                          </m:ctrlPr>
                        </m:dPr>
                        <m:e>
                          <m:r>
                            <a:rPr lang="en-US" sz="2000" i="1">
                              <a:latin typeface="Cambria Math"/>
                            </a:rPr>
                            <m:t>𝑛</m:t>
                          </m:r>
                          <m:r>
                            <a:rPr lang="en-US" sz="2000" i="1">
                              <a:latin typeface="Cambria Math"/>
                            </a:rPr>
                            <m:t>,</m:t>
                          </m:r>
                          <m:r>
                            <a:rPr lang="en-US" sz="2000" i="1">
                              <a:latin typeface="Cambria Math"/>
                            </a:rPr>
                            <m:t>𝑟</m:t>
                          </m:r>
                        </m:e>
                      </m:d>
                      <m:r>
                        <a:rPr lang="en-US" sz="2000" b="0" i="1" smtClean="0">
                          <a:latin typeface="Cambria Math"/>
                        </a:rPr>
                        <m:t>+</m:t>
                      </m:r>
                      <m:sSup>
                        <m:sSupPr>
                          <m:ctrlPr>
                            <a:rPr lang="en-US" sz="2000" b="0" i="1" smtClean="0">
                              <a:latin typeface="Cambria Math" panose="02040503050406030204" pitchFamily="18" charset="0"/>
                            </a:rPr>
                          </m:ctrlPr>
                        </m:sSupPr>
                        <m:e>
                          <m:d>
                            <m:dPr>
                              <m:begChr m:val="["/>
                              <m:endChr m:val="]"/>
                              <m:ctrlPr>
                                <a:rPr lang="en-US" sz="2000" b="0" i="1" smtClean="0">
                                  <a:latin typeface="Cambria Math" panose="02040503050406030204" pitchFamily="18" charset="0"/>
                                </a:rPr>
                              </m:ctrlPr>
                            </m:dPr>
                            <m:e>
                              <m:r>
                                <a:rPr lang="en-US" sz="2000" b="0" i="1" smtClean="0">
                                  <a:latin typeface="Cambria Math"/>
                                </a:rPr>
                                <m:t>𝑥</m:t>
                              </m:r>
                              <m:d>
                                <m:dPr>
                                  <m:ctrlPr>
                                    <a:rPr lang="en-US" sz="2000" b="0" i="1" smtClean="0">
                                      <a:latin typeface="Cambria Math" panose="02040503050406030204" pitchFamily="18" charset="0"/>
                                    </a:rPr>
                                  </m:ctrlPr>
                                </m:dPr>
                                <m:e>
                                  <m:r>
                                    <a:rPr lang="en-US" sz="2000" b="0" i="1" smtClean="0">
                                      <a:latin typeface="Cambria Math"/>
                                    </a:rPr>
                                    <m:t>𝑛</m:t>
                                  </m:r>
                                  <m:r>
                                    <a:rPr lang="en-US" sz="2000" b="0" i="1" smtClean="0">
                                      <a:latin typeface="Cambria Math"/>
                                    </a:rPr>
                                    <m:t>+</m:t>
                                  </m:r>
                                  <m:r>
                                    <a:rPr lang="en-US" sz="2000" b="0" i="1" smtClean="0">
                                      <a:latin typeface="Cambria Math"/>
                                    </a:rPr>
                                    <m:t>𝑚</m:t>
                                  </m:r>
                                  <m:r>
                                    <a:rPr lang="en-US" sz="2000" b="0" i="1" smtClean="0">
                                      <a:latin typeface="Cambria Math"/>
                                      <a:ea typeface="Cambria Math"/>
                                    </a:rPr>
                                    <m:t>𝜏</m:t>
                                  </m:r>
                                </m:e>
                              </m:d>
                              <m:r>
                                <a:rPr lang="en-US" sz="2000" b="0" i="1" smtClean="0">
                                  <a:latin typeface="Cambria Math"/>
                                </a:rPr>
                                <m:t>−</m:t>
                              </m:r>
                              <m:sSup>
                                <m:sSupPr>
                                  <m:ctrlPr>
                                    <a:rPr lang="en-US" sz="2000" i="1">
                                      <a:latin typeface="Cambria Math" panose="02040503050406030204" pitchFamily="18" charset="0"/>
                                    </a:rPr>
                                  </m:ctrlPr>
                                </m:sSupPr>
                                <m:e>
                                  <m:r>
                                    <a:rPr lang="en-US" sz="2000" i="1">
                                      <a:latin typeface="Cambria Math"/>
                                    </a:rPr>
                                    <m:t>𝑥</m:t>
                                  </m:r>
                                </m:e>
                                <m:sup>
                                  <m:d>
                                    <m:dPr>
                                      <m:ctrlPr>
                                        <a:rPr lang="en-US" sz="2000" i="1">
                                          <a:latin typeface="Cambria Math" panose="02040503050406030204" pitchFamily="18" charset="0"/>
                                        </a:rPr>
                                      </m:ctrlPr>
                                    </m:dPr>
                                    <m:e>
                                      <m:r>
                                        <a:rPr lang="en-US" sz="2000" i="1">
                                          <a:latin typeface="Cambria Math"/>
                                        </a:rPr>
                                        <m:t>𝑟</m:t>
                                      </m:r>
                                    </m:e>
                                  </m:d>
                                </m:sup>
                              </m:sSup>
                              <m:r>
                                <a:rPr lang="en-US" sz="2000" i="1">
                                  <a:latin typeface="Cambria Math"/>
                                </a:rPr>
                                <m:t>(</m:t>
                              </m:r>
                              <m:r>
                                <a:rPr lang="en-US" sz="2000" i="1">
                                  <a:latin typeface="Cambria Math"/>
                                </a:rPr>
                                <m:t>𝑛</m:t>
                              </m:r>
                              <m:r>
                                <a:rPr lang="en-US" sz="2000" i="1">
                                  <a:latin typeface="Cambria Math"/>
                                </a:rPr>
                                <m:t>+</m:t>
                              </m:r>
                              <m:r>
                                <a:rPr lang="en-US" sz="2000" b="0" i="1" smtClean="0">
                                  <a:latin typeface="Cambria Math"/>
                                </a:rPr>
                                <m:t>𝑚</m:t>
                              </m:r>
                              <m:r>
                                <a:rPr lang="en-US" sz="2000" b="0" i="1" smtClean="0">
                                  <a:latin typeface="Cambria Math"/>
                                  <a:ea typeface="Cambria Math"/>
                                </a:rPr>
                                <m:t>𝜏</m:t>
                              </m:r>
                              <m:r>
                                <a:rPr lang="en-US" sz="2000" b="0" i="1" smtClean="0">
                                  <a:latin typeface="Cambria Math"/>
                                </a:rPr>
                                <m:t>)</m:t>
                              </m:r>
                            </m:e>
                          </m:d>
                        </m:e>
                        <m:sup>
                          <m:r>
                            <a:rPr lang="en-US" sz="2000" b="0" i="1" smtClean="0">
                              <a:latin typeface="Cambria Math"/>
                            </a:rPr>
                            <m:t>2</m:t>
                          </m:r>
                        </m:sup>
                      </m:sSup>
                    </m:oMath>
                  </m:oMathPara>
                </a14:m>
                <a:endParaRPr lang="en-US" dirty="0"/>
              </a:p>
              <a:p>
                <a:pPr>
                  <a:spcBef>
                    <a:spcPts val="0"/>
                  </a:spcBef>
                </a:pPr>
                <a:r>
                  <a:rPr lang="en-US" dirty="0"/>
                  <a:t>FNN criterion</a:t>
                </a:r>
              </a:p>
              <a:p>
                <a:pPr marL="0" indent="0">
                  <a:spcBef>
                    <a:spcPts val="0"/>
                  </a:spcBef>
                  <a:buNone/>
                </a:pPr>
                <a14:m>
                  <m:oMathPara xmlns:m="http://schemas.openxmlformats.org/officeDocument/2006/math">
                    <m:oMathParaPr>
                      <m:jc m:val="centerGroup"/>
                    </m:oMathParaPr>
                    <m:oMath xmlns:m="http://schemas.openxmlformats.org/officeDocument/2006/math">
                      <m:sSup>
                        <m:sSupPr>
                          <m:ctrlPr>
                            <a:rPr lang="en-US" sz="2200" i="1" smtClean="0">
                              <a:latin typeface="Cambria Math" panose="02040503050406030204" pitchFamily="18" charset="0"/>
                            </a:rPr>
                          </m:ctrlPr>
                        </m:sSupPr>
                        <m:e>
                          <m:d>
                            <m:dPr>
                              <m:ctrlPr>
                                <a:rPr lang="en-US" sz="2200" i="1" smtClean="0">
                                  <a:latin typeface="Cambria Math" panose="02040503050406030204" pitchFamily="18" charset="0"/>
                                </a:rPr>
                              </m:ctrlPr>
                            </m:dPr>
                            <m:e>
                              <m:f>
                                <m:fPr>
                                  <m:ctrlPr>
                                    <a:rPr lang="en-US" sz="2200" i="1" smtClean="0">
                                      <a:latin typeface="Cambria Math" panose="02040503050406030204" pitchFamily="18" charset="0"/>
                                    </a:rPr>
                                  </m:ctrlPr>
                                </m:fPr>
                                <m:num>
                                  <m:sSubSup>
                                    <m:sSubSupPr>
                                      <m:ctrlPr>
                                        <a:rPr lang="en-US" sz="2200" i="1">
                                          <a:latin typeface="Cambria Math" panose="02040503050406030204" pitchFamily="18" charset="0"/>
                                        </a:rPr>
                                      </m:ctrlPr>
                                    </m:sSubSupPr>
                                    <m:e>
                                      <m:r>
                                        <a:rPr lang="en-US" sz="2200" i="1">
                                          <a:latin typeface="Cambria Math"/>
                                        </a:rPr>
                                        <m:t>𝑅</m:t>
                                      </m:r>
                                    </m:e>
                                    <m:sub>
                                      <m:r>
                                        <a:rPr lang="en-US" sz="2200" b="0" i="1" smtClean="0">
                                          <a:latin typeface="Cambria Math"/>
                                        </a:rPr>
                                        <m:t>𝑚</m:t>
                                      </m:r>
                                      <m:r>
                                        <a:rPr lang="en-US" sz="2200" i="1">
                                          <a:latin typeface="Cambria Math"/>
                                        </a:rPr>
                                        <m:t>+1</m:t>
                                      </m:r>
                                    </m:sub>
                                    <m:sup>
                                      <m:r>
                                        <a:rPr lang="en-US" sz="2200" i="1">
                                          <a:latin typeface="Cambria Math"/>
                                        </a:rPr>
                                        <m:t>2</m:t>
                                      </m:r>
                                    </m:sup>
                                  </m:sSubSup>
                                  <m:d>
                                    <m:dPr>
                                      <m:ctrlPr>
                                        <a:rPr lang="en-US" sz="2200" i="1">
                                          <a:latin typeface="Cambria Math" panose="02040503050406030204" pitchFamily="18" charset="0"/>
                                        </a:rPr>
                                      </m:ctrlPr>
                                    </m:dPr>
                                    <m:e>
                                      <m:r>
                                        <a:rPr lang="en-US" sz="2200" i="1">
                                          <a:latin typeface="Cambria Math"/>
                                        </a:rPr>
                                        <m:t>𝑛</m:t>
                                      </m:r>
                                      <m:r>
                                        <a:rPr lang="en-US" sz="2200" i="1">
                                          <a:latin typeface="Cambria Math"/>
                                        </a:rPr>
                                        <m:t>,</m:t>
                                      </m:r>
                                      <m:r>
                                        <a:rPr lang="en-US" sz="2200" i="1">
                                          <a:latin typeface="Cambria Math"/>
                                        </a:rPr>
                                        <m:t>𝑟</m:t>
                                      </m:r>
                                    </m:e>
                                  </m:d>
                                  <m:r>
                                    <a:rPr lang="en-US" sz="2200" b="0" i="1" smtClean="0">
                                      <a:latin typeface="Cambria Math"/>
                                    </a:rPr>
                                    <m:t>−</m:t>
                                  </m:r>
                                  <m:sSubSup>
                                    <m:sSubSupPr>
                                      <m:ctrlPr>
                                        <a:rPr lang="en-US" sz="2200" i="1">
                                          <a:latin typeface="Cambria Math" panose="02040503050406030204" pitchFamily="18" charset="0"/>
                                        </a:rPr>
                                      </m:ctrlPr>
                                    </m:sSubSupPr>
                                    <m:e>
                                      <m:r>
                                        <a:rPr lang="en-US" sz="2200" i="1">
                                          <a:latin typeface="Cambria Math"/>
                                        </a:rPr>
                                        <m:t>𝑅</m:t>
                                      </m:r>
                                    </m:e>
                                    <m:sub>
                                      <m:r>
                                        <a:rPr lang="en-US" sz="2200" b="0" i="1" smtClean="0">
                                          <a:latin typeface="Cambria Math"/>
                                        </a:rPr>
                                        <m:t>𝑚</m:t>
                                      </m:r>
                                    </m:sub>
                                    <m:sup>
                                      <m:r>
                                        <a:rPr lang="en-US" sz="2200" i="1">
                                          <a:latin typeface="Cambria Math"/>
                                        </a:rPr>
                                        <m:t>2</m:t>
                                      </m:r>
                                    </m:sup>
                                  </m:sSubSup>
                                  <m:d>
                                    <m:dPr>
                                      <m:ctrlPr>
                                        <a:rPr lang="en-US" sz="2200" i="1">
                                          <a:latin typeface="Cambria Math" panose="02040503050406030204" pitchFamily="18" charset="0"/>
                                        </a:rPr>
                                      </m:ctrlPr>
                                    </m:dPr>
                                    <m:e>
                                      <m:r>
                                        <a:rPr lang="en-US" sz="2200" i="1">
                                          <a:latin typeface="Cambria Math"/>
                                        </a:rPr>
                                        <m:t>𝑛</m:t>
                                      </m:r>
                                      <m:r>
                                        <a:rPr lang="en-US" sz="2200" i="1">
                                          <a:latin typeface="Cambria Math"/>
                                        </a:rPr>
                                        <m:t>,</m:t>
                                      </m:r>
                                      <m:r>
                                        <a:rPr lang="en-US" sz="2200" i="1">
                                          <a:latin typeface="Cambria Math"/>
                                        </a:rPr>
                                        <m:t>𝑟</m:t>
                                      </m:r>
                                    </m:e>
                                  </m:d>
                                </m:num>
                                <m:den>
                                  <m:sSubSup>
                                    <m:sSubSupPr>
                                      <m:ctrlPr>
                                        <a:rPr lang="en-US" sz="2200" i="1">
                                          <a:latin typeface="Cambria Math" panose="02040503050406030204" pitchFamily="18" charset="0"/>
                                        </a:rPr>
                                      </m:ctrlPr>
                                    </m:sSubSupPr>
                                    <m:e>
                                      <m:r>
                                        <a:rPr lang="en-US" sz="2200" i="1">
                                          <a:latin typeface="Cambria Math"/>
                                        </a:rPr>
                                        <m:t>𝑅</m:t>
                                      </m:r>
                                    </m:e>
                                    <m:sub>
                                      <m:r>
                                        <a:rPr lang="en-US" sz="2200" b="0" i="1" smtClean="0">
                                          <a:latin typeface="Cambria Math"/>
                                        </a:rPr>
                                        <m:t>𝑚</m:t>
                                      </m:r>
                                    </m:sub>
                                    <m:sup>
                                      <m:r>
                                        <a:rPr lang="en-US" sz="2200" i="1">
                                          <a:latin typeface="Cambria Math"/>
                                        </a:rPr>
                                        <m:t>2</m:t>
                                      </m:r>
                                    </m:sup>
                                  </m:sSubSup>
                                  <m:d>
                                    <m:dPr>
                                      <m:ctrlPr>
                                        <a:rPr lang="en-US" sz="2200" i="1">
                                          <a:latin typeface="Cambria Math" panose="02040503050406030204" pitchFamily="18" charset="0"/>
                                        </a:rPr>
                                      </m:ctrlPr>
                                    </m:dPr>
                                    <m:e>
                                      <m:r>
                                        <a:rPr lang="en-US" sz="2200" i="1">
                                          <a:latin typeface="Cambria Math"/>
                                        </a:rPr>
                                        <m:t>𝑛</m:t>
                                      </m:r>
                                      <m:r>
                                        <a:rPr lang="en-US" sz="2200" i="1">
                                          <a:latin typeface="Cambria Math"/>
                                        </a:rPr>
                                        <m:t>,</m:t>
                                      </m:r>
                                      <m:r>
                                        <a:rPr lang="en-US" sz="2200" i="1">
                                          <a:latin typeface="Cambria Math"/>
                                        </a:rPr>
                                        <m:t>𝑟</m:t>
                                      </m:r>
                                    </m:e>
                                  </m:d>
                                </m:den>
                              </m:f>
                            </m:e>
                          </m:d>
                        </m:e>
                        <m:sup>
                          <m:r>
                            <a:rPr lang="en-US" sz="2200" b="0" i="1" smtClean="0">
                              <a:latin typeface="Cambria Math"/>
                            </a:rPr>
                            <m:t>1/2</m:t>
                          </m:r>
                        </m:sup>
                      </m:sSup>
                      <m:r>
                        <a:rPr lang="en-US" sz="2200" b="0" i="1" smtClean="0">
                          <a:latin typeface="Cambria Math"/>
                        </a:rPr>
                        <m:t>=</m:t>
                      </m:r>
                      <m:f>
                        <m:fPr>
                          <m:ctrlPr>
                            <a:rPr lang="en-US" sz="2200" b="0" i="1" smtClean="0">
                              <a:latin typeface="Cambria Math" panose="02040503050406030204" pitchFamily="18" charset="0"/>
                            </a:rPr>
                          </m:ctrlPr>
                        </m:fPr>
                        <m:num>
                          <m:d>
                            <m:dPr>
                              <m:begChr m:val="|"/>
                              <m:endChr m:val="|"/>
                              <m:ctrlPr>
                                <a:rPr lang="en-US" sz="2200" b="0" i="1" smtClean="0">
                                  <a:latin typeface="Cambria Math" panose="02040503050406030204" pitchFamily="18" charset="0"/>
                                </a:rPr>
                              </m:ctrlPr>
                            </m:dPr>
                            <m:e>
                              <m:r>
                                <a:rPr lang="en-US" sz="2200" i="1">
                                  <a:latin typeface="Cambria Math"/>
                                </a:rPr>
                                <m:t>𝑥</m:t>
                              </m:r>
                              <m:d>
                                <m:dPr>
                                  <m:ctrlPr>
                                    <a:rPr lang="en-US" sz="2200" i="1">
                                      <a:latin typeface="Cambria Math" panose="02040503050406030204" pitchFamily="18" charset="0"/>
                                    </a:rPr>
                                  </m:ctrlPr>
                                </m:dPr>
                                <m:e>
                                  <m:r>
                                    <a:rPr lang="en-US" sz="2200" i="1">
                                      <a:latin typeface="Cambria Math"/>
                                    </a:rPr>
                                    <m:t>𝑛</m:t>
                                  </m:r>
                                  <m:r>
                                    <a:rPr lang="en-US" sz="2200" i="1">
                                      <a:latin typeface="Cambria Math"/>
                                    </a:rPr>
                                    <m:t>+</m:t>
                                  </m:r>
                                  <m:r>
                                    <a:rPr lang="en-US" sz="2200" i="1">
                                      <a:latin typeface="Cambria Math"/>
                                    </a:rPr>
                                    <m:t>𝑚</m:t>
                                  </m:r>
                                  <m:r>
                                    <a:rPr lang="en-US" sz="2200" i="1">
                                      <a:latin typeface="Cambria Math"/>
                                      <a:ea typeface="Cambria Math"/>
                                    </a:rPr>
                                    <m:t>𝜏</m:t>
                                  </m:r>
                                </m:e>
                              </m:d>
                              <m:r>
                                <a:rPr lang="en-US" sz="2200" i="1">
                                  <a:latin typeface="Cambria Math"/>
                                </a:rPr>
                                <m:t>−</m:t>
                              </m:r>
                              <m:sSup>
                                <m:sSupPr>
                                  <m:ctrlPr>
                                    <a:rPr lang="en-US" sz="2200" i="1">
                                      <a:latin typeface="Cambria Math" panose="02040503050406030204" pitchFamily="18" charset="0"/>
                                    </a:rPr>
                                  </m:ctrlPr>
                                </m:sSupPr>
                                <m:e>
                                  <m:r>
                                    <a:rPr lang="en-US" sz="2200" i="1">
                                      <a:latin typeface="Cambria Math"/>
                                    </a:rPr>
                                    <m:t>𝑥</m:t>
                                  </m:r>
                                </m:e>
                                <m:sup>
                                  <m:d>
                                    <m:dPr>
                                      <m:ctrlPr>
                                        <a:rPr lang="en-US" sz="2200" i="1">
                                          <a:latin typeface="Cambria Math" panose="02040503050406030204" pitchFamily="18" charset="0"/>
                                        </a:rPr>
                                      </m:ctrlPr>
                                    </m:dPr>
                                    <m:e>
                                      <m:r>
                                        <a:rPr lang="en-US" sz="2200" i="1">
                                          <a:latin typeface="Cambria Math"/>
                                        </a:rPr>
                                        <m:t>𝑟</m:t>
                                      </m:r>
                                    </m:e>
                                  </m:d>
                                </m:sup>
                              </m:sSup>
                              <m:r>
                                <a:rPr lang="en-US" sz="2200" i="1">
                                  <a:latin typeface="Cambria Math"/>
                                </a:rPr>
                                <m:t>(</m:t>
                              </m:r>
                              <m:r>
                                <a:rPr lang="en-US" sz="2200" i="1">
                                  <a:latin typeface="Cambria Math"/>
                                </a:rPr>
                                <m:t>𝑛</m:t>
                              </m:r>
                              <m:r>
                                <a:rPr lang="en-US" sz="2200" i="1">
                                  <a:latin typeface="Cambria Math"/>
                                </a:rPr>
                                <m:t>+</m:t>
                              </m:r>
                              <m:r>
                                <a:rPr lang="en-US" sz="2200" i="1">
                                  <a:latin typeface="Cambria Math"/>
                                </a:rPr>
                                <m:t>𝑚</m:t>
                              </m:r>
                              <m:r>
                                <a:rPr lang="en-US" sz="2200" i="1">
                                  <a:latin typeface="Cambria Math"/>
                                  <a:ea typeface="Cambria Math"/>
                                </a:rPr>
                                <m:t>𝜏</m:t>
                              </m:r>
                              <m:r>
                                <a:rPr lang="en-US" sz="2200" b="0" i="1" smtClean="0">
                                  <a:latin typeface="Cambria Math"/>
                                </a:rPr>
                                <m:t>)</m:t>
                              </m:r>
                            </m:e>
                          </m:d>
                        </m:num>
                        <m:den>
                          <m:sSub>
                            <m:sSubPr>
                              <m:ctrlPr>
                                <a:rPr lang="en-US" sz="2200" b="0" i="1" smtClean="0">
                                  <a:latin typeface="Cambria Math" panose="02040503050406030204" pitchFamily="18" charset="0"/>
                                </a:rPr>
                              </m:ctrlPr>
                            </m:sSubPr>
                            <m:e>
                              <m:r>
                                <a:rPr lang="en-US" sz="2200" b="0" i="1" smtClean="0">
                                  <a:latin typeface="Cambria Math"/>
                                </a:rPr>
                                <m:t>𝑅</m:t>
                              </m:r>
                            </m:e>
                            <m:sub>
                              <m:r>
                                <a:rPr lang="en-US" sz="2200" b="0" i="1" smtClean="0">
                                  <a:latin typeface="Cambria Math"/>
                                </a:rPr>
                                <m:t>𝑑</m:t>
                              </m:r>
                            </m:sub>
                          </m:sSub>
                          <m:r>
                            <a:rPr lang="en-US" sz="2200" b="0" i="1" smtClean="0">
                              <a:latin typeface="Cambria Math"/>
                            </a:rPr>
                            <m:t>(</m:t>
                          </m:r>
                          <m:r>
                            <a:rPr lang="en-US" sz="2200" b="0" i="1" smtClean="0">
                              <a:latin typeface="Cambria Math"/>
                            </a:rPr>
                            <m:t>𝑛</m:t>
                          </m:r>
                          <m:r>
                            <a:rPr lang="en-US" sz="2200" b="0" i="1" smtClean="0">
                              <a:latin typeface="Cambria Math"/>
                            </a:rPr>
                            <m:t>,</m:t>
                          </m:r>
                          <m:r>
                            <a:rPr lang="en-US" sz="2200" b="0" i="1" smtClean="0">
                              <a:latin typeface="Cambria Math"/>
                            </a:rPr>
                            <m:t>𝑟</m:t>
                          </m:r>
                          <m:r>
                            <a:rPr lang="en-US" sz="2200" b="0" i="1" smtClean="0">
                              <a:latin typeface="Cambria Math"/>
                            </a:rPr>
                            <m:t>)</m:t>
                          </m:r>
                        </m:den>
                      </m:f>
                      <m:r>
                        <a:rPr lang="en-US" sz="2200" b="0" i="1" smtClean="0">
                          <a:latin typeface="Cambria Math"/>
                        </a:rPr>
                        <m:t>&gt;</m:t>
                      </m:r>
                      <m:sSub>
                        <m:sSubPr>
                          <m:ctrlPr>
                            <a:rPr lang="en-US" sz="2200" b="0" i="1" smtClean="0">
                              <a:latin typeface="Cambria Math" panose="02040503050406030204" pitchFamily="18" charset="0"/>
                            </a:rPr>
                          </m:ctrlPr>
                        </m:sSubPr>
                        <m:e>
                          <m:r>
                            <a:rPr lang="en-US" sz="2200" b="0" i="1" smtClean="0">
                              <a:latin typeface="Cambria Math"/>
                            </a:rPr>
                            <m:t>𝑅</m:t>
                          </m:r>
                        </m:e>
                        <m:sub>
                          <m:r>
                            <a:rPr lang="en-US" sz="2200" b="0" i="1" smtClean="0">
                              <a:latin typeface="Cambria Math"/>
                            </a:rPr>
                            <m:t>𝑡𝑜𝑙</m:t>
                          </m:r>
                        </m:sub>
                      </m:sSub>
                    </m:oMath>
                  </m:oMathPara>
                </a14:m>
                <a:endParaRPr lang="en-US" sz="2200" dirty="0"/>
              </a:p>
              <a:p>
                <a:r>
                  <a:rPr lang="en-US" altLang="zh-CN" dirty="0">
                    <a:cs typeface="Arial" pitchFamily="34" charset="0"/>
                  </a:rPr>
                  <a:t>We can now look at the relative change in the distance as a way to see if the states were not really close together when increased to a higher-dimensional space.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219200"/>
                <a:ext cx="8534400" cy="5410200"/>
              </a:xfrm>
              <a:blipFill rotWithShape="1">
                <a:blip r:embed="rId2"/>
                <a:stretch>
                  <a:fillRect l="-1000" t="-563"/>
                </a:stretch>
              </a:blipFill>
            </p:spPr>
            <p:txBody>
              <a:bodyPr/>
              <a:lstStyle/>
              <a:p>
                <a:r>
                  <a:rPr lang="en-US">
                    <a:noFill/>
                  </a:rPr>
                  <a:t> </a:t>
                </a:r>
              </a:p>
            </p:txBody>
          </p:sp>
        </mc:Fallback>
      </mc:AlternateContent>
    </p:spTree>
    <p:extLst>
      <p:ext uri="{BB962C8B-B14F-4D97-AF65-F5344CB8AC3E}">
        <p14:creationId xmlns:p14="http://schemas.microsoft.com/office/powerpoint/2010/main" val="3430595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Example </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The percentage of false nearest neighbors for 24000 data points from the Lorenz System</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017" y="1066800"/>
            <a:ext cx="5650156"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1467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Chaos</a:t>
            </a:r>
          </a:p>
        </p:txBody>
      </p:sp>
      <p:sp>
        <p:nvSpPr>
          <p:cNvPr id="3" name="Content Placeholder 2"/>
          <p:cNvSpPr>
            <a:spLocks noGrp="1"/>
          </p:cNvSpPr>
          <p:nvPr>
            <p:ph sz="quarter" idx="1"/>
          </p:nvPr>
        </p:nvSpPr>
        <p:spPr/>
        <p:txBody>
          <a:bodyPr/>
          <a:lstStyle/>
          <a:p>
            <a:pPr marL="457200">
              <a:spcBef>
                <a:spcPts val="0"/>
              </a:spcBef>
            </a:pPr>
            <a:r>
              <a:rPr lang="en-US" sz="2800" dirty="0">
                <a:solidFill>
                  <a:srgbClr val="990000"/>
                </a:solidFill>
              </a:rPr>
              <a:t>Chaos Theory</a:t>
            </a:r>
            <a:r>
              <a:rPr lang="en-US" sz="2800" dirty="0"/>
              <a:t> – It’s about the deterministic factors (non-linear relationships) that cause things to look random</a:t>
            </a:r>
          </a:p>
          <a:p>
            <a:pPr marL="0" indent="0" algn="ctr">
              <a:lnSpc>
                <a:spcPct val="90000"/>
              </a:lnSpc>
              <a:spcBef>
                <a:spcPts val="1200"/>
              </a:spcBef>
              <a:buNone/>
            </a:pPr>
            <a:r>
              <a:rPr lang="en-US" i="1" dirty="0">
                <a:solidFill>
                  <a:srgbClr val="990000"/>
                </a:solidFill>
              </a:rPr>
              <a:t>Not all the randomness we see is really due to chance, it could well be due to ‘deterministic’ factors</a:t>
            </a:r>
          </a:p>
          <a:p>
            <a:pPr algn="ctr">
              <a:buNone/>
            </a:pPr>
            <a:endParaRPr lang="en-US" sz="2400" i="1" dirty="0">
              <a:solidFill>
                <a:srgbClr val="990000"/>
              </a:solidFill>
            </a:endParaRPr>
          </a:p>
          <a:p>
            <a:r>
              <a:rPr lang="en-US" sz="2800" dirty="0">
                <a:solidFill>
                  <a:srgbClr val="0000FF"/>
                </a:solidFill>
              </a:rPr>
              <a:t>Edward Lorenz</a:t>
            </a:r>
          </a:p>
          <a:p>
            <a:pPr>
              <a:buNone/>
            </a:pPr>
            <a:r>
              <a:rPr lang="en-US" sz="2800" dirty="0">
                <a:solidFill>
                  <a:srgbClr val="990000"/>
                </a:solidFill>
              </a:rPr>
              <a:t>     Chaos</a:t>
            </a:r>
          </a:p>
          <a:p>
            <a:pPr>
              <a:buNone/>
            </a:pPr>
            <a:endParaRPr lang="en-US" sz="2800" dirty="0"/>
          </a:p>
          <a:p>
            <a:r>
              <a:rPr lang="en-US" sz="2800" dirty="0">
                <a:solidFill>
                  <a:srgbClr val="0000FF"/>
                </a:solidFill>
              </a:rPr>
              <a:t>Benoit Mandelbrot</a:t>
            </a:r>
          </a:p>
          <a:p>
            <a:pPr>
              <a:buNone/>
            </a:pPr>
            <a:r>
              <a:rPr lang="en-US" sz="2800" dirty="0">
                <a:solidFill>
                  <a:srgbClr val="990000"/>
                </a:solidFill>
              </a:rPr>
              <a:t>	  Fractal</a:t>
            </a:r>
            <a:endParaRPr lang="en-US" dirty="0"/>
          </a:p>
        </p:txBody>
      </p:sp>
      <p:pic>
        <p:nvPicPr>
          <p:cNvPr id="107522" name="Picture 2"/>
          <p:cNvPicPr>
            <a:picLocks noChangeAspect="1" noChangeArrowheads="1"/>
          </p:cNvPicPr>
          <p:nvPr/>
        </p:nvPicPr>
        <p:blipFill>
          <a:blip r:embed="rId2" cstate="print"/>
          <a:srcRect/>
          <a:stretch>
            <a:fillRect/>
          </a:stretch>
        </p:blipFill>
        <p:spPr bwMode="auto">
          <a:xfrm>
            <a:off x="7162800" y="3276600"/>
            <a:ext cx="1219200" cy="1767224"/>
          </a:xfrm>
          <a:prstGeom prst="rect">
            <a:avLst/>
          </a:prstGeom>
          <a:noFill/>
          <a:ln w="9525">
            <a:noFill/>
            <a:miter lim="800000"/>
            <a:headEnd/>
            <a:tailEnd/>
          </a:ln>
        </p:spPr>
      </p:pic>
      <p:pic>
        <p:nvPicPr>
          <p:cNvPr id="6" name="Picture 5" descr="Mandelbrot_2"/>
          <p:cNvPicPr>
            <a:picLocks noChangeAspect="1" noChangeArrowheads="1"/>
          </p:cNvPicPr>
          <p:nvPr/>
        </p:nvPicPr>
        <p:blipFill>
          <a:blip r:embed="rId3" cstate="print"/>
          <a:srcRect/>
          <a:stretch>
            <a:fillRect/>
          </a:stretch>
        </p:blipFill>
        <p:spPr bwMode="auto">
          <a:xfrm>
            <a:off x="7162800" y="5105400"/>
            <a:ext cx="1235931" cy="1600200"/>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4038600" y="3401704"/>
            <a:ext cx="2438400" cy="1856096"/>
          </a:xfrm>
          <a:prstGeom prst="rect">
            <a:avLst/>
          </a:prstGeom>
          <a:noFill/>
          <a:ln w="9525">
            <a:noFill/>
            <a:miter lim="800000"/>
            <a:headEnd/>
            <a:tailEnd/>
          </a:ln>
          <a:effectLst/>
        </p:spPr>
      </p:pic>
      <p:pic>
        <p:nvPicPr>
          <p:cNvPr id="9" name="Picture 1"/>
          <p:cNvPicPr>
            <a:picLocks noChangeAspect="1" noChangeArrowheads="1"/>
          </p:cNvPicPr>
          <p:nvPr/>
        </p:nvPicPr>
        <p:blipFill>
          <a:blip r:embed="rId5" cstate="print"/>
          <a:srcRect/>
          <a:stretch>
            <a:fillRect/>
          </a:stretch>
        </p:blipFill>
        <p:spPr bwMode="auto">
          <a:xfrm>
            <a:off x="4208247" y="5284954"/>
            <a:ext cx="2116353" cy="1420646"/>
          </a:xfrm>
          <a:prstGeom prst="rect">
            <a:avLst/>
          </a:prstGeom>
          <a:noFill/>
          <a:ln w="9525">
            <a:noFill/>
            <a:miter lim="800000"/>
            <a:headEnd/>
            <a:tailEnd/>
          </a:ln>
          <a:effectLst/>
        </p:spPr>
      </p:pic>
    </p:spTree>
    <p:extLst>
      <p:ext uri="{BB962C8B-B14F-4D97-AF65-F5344CB8AC3E}">
        <p14:creationId xmlns:p14="http://schemas.microsoft.com/office/powerpoint/2010/main" val="453706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Fractal</a:t>
            </a:r>
          </a:p>
        </p:txBody>
      </p:sp>
      <p:sp>
        <p:nvSpPr>
          <p:cNvPr id="3" name="Content Placeholder 2"/>
          <p:cNvSpPr>
            <a:spLocks noGrp="1"/>
          </p:cNvSpPr>
          <p:nvPr>
            <p:ph sz="quarter" idx="1"/>
          </p:nvPr>
        </p:nvSpPr>
        <p:spPr/>
        <p:txBody>
          <a:bodyPr/>
          <a:lstStyle/>
          <a:p>
            <a:endParaRPr lang="en-US" dirty="0"/>
          </a:p>
        </p:txBody>
      </p:sp>
      <p:pic>
        <p:nvPicPr>
          <p:cNvPr id="114690" name="Picture 2"/>
          <p:cNvPicPr>
            <a:picLocks noChangeAspect="1" noChangeArrowheads="1"/>
          </p:cNvPicPr>
          <p:nvPr/>
        </p:nvPicPr>
        <p:blipFill>
          <a:blip r:embed="rId2" cstate="print"/>
          <a:srcRect/>
          <a:stretch>
            <a:fillRect/>
          </a:stretch>
        </p:blipFill>
        <p:spPr bwMode="auto">
          <a:xfrm>
            <a:off x="762000" y="1120107"/>
            <a:ext cx="3581400" cy="2689893"/>
          </a:xfrm>
          <a:prstGeom prst="rect">
            <a:avLst/>
          </a:prstGeom>
          <a:noFill/>
          <a:ln w="9525">
            <a:noFill/>
            <a:miter lim="800000"/>
            <a:headEnd/>
            <a:tailEnd/>
          </a:ln>
        </p:spPr>
      </p:pic>
      <p:pic>
        <p:nvPicPr>
          <p:cNvPr id="114692" name="Picture 4"/>
          <p:cNvPicPr>
            <a:picLocks noChangeAspect="1" noChangeArrowheads="1"/>
          </p:cNvPicPr>
          <p:nvPr/>
        </p:nvPicPr>
        <p:blipFill>
          <a:blip r:embed="rId3" cstate="print"/>
          <a:srcRect/>
          <a:stretch>
            <a:fillRect/>
          </a:stretch>
        </p:blipFill>
        <p:spPr bwMode="auto">
          <a:xfrm>
            <a:off x="533400" y="3733800"/>
            <a:ext cx="4562475" cy="2933700"/>
          </a:xfrm>
          <a:prstGeom prst="rect">
            <a:avLst/>
          </a:prstGeom>
          <a:noFill/>
          <a:ln w="9525">
            <a:noFill/>
            <a:miter lim="800000"/>
            <a:headEnd/>
            <a:tailEnd/>
          </a:ln>
        </p:spPr>
      </p:pic>
      <p:sp>
        <p:nvSpPr>
          <p:cNvPr id="8" name="Rectangle 7"/>
          <p:cNvSpPr/>
          <p:nvPr/>
        </p:nvSpPr>
        <p:spPr>
          <a:xfrm>
            <a:off x="5164596" y="1066800"/>
            <a:ext cx="3352200" cy="2031325"/>
          </a:xfrm>
          <a:prstGeom prst="rect">
            <a:avLst/>
          </a:prstGeom>
        </p:spPr>
        <p:txBody>
          <a:bodyPr wrap="none">
            <a:spAutoFit/>
          </a:bodyPr>
          <a:lstStyle/>
          <a:p>
            <a:pPr algn="ctr"/>
            <a:r>
              <a:rPr lang="en-US" sz="1800" b="1" dirty="0">
                <a:solidFill>
                  <a:schemeClr val="accent1"/>
                </a:solidFill>
              </a:rPr>
              <a:t>Man made structures</a:t>
            </a:r>
          </a:p>
          <a:p>
            <a:pPr algn="ctr"/>
            <a:endParaRPr lang="en-US" sz="1800" dirty="0"/>
          </a:p>
          <a:p>
            <a:r>
              <a:rPr lang="en-US" sz="1800" b="1" dirty="0">
                <a:solidFill>
                  <a:srgbClr val="0000FF"/>
                </a:solidFill>
              </a:rPr>
              <a:t>Euclidean geometry (&gt;2000 yrs)</a:t>
            </a:r>
          </a:p>
          <a:p>
            <a:r>
              <a:rPr lang="en-US" sz="1800" dirty="0"/>
              <a:t>Triangles, circles, squares, </a:t>
            </a:r>
          </a:p>
          <a:p>
            <a:r>
              <a:rPr lang="en-US" sz="1800" dirty="0"/>
              <a:t>rectangles, trapezoids, pentagons, </a:t>
            </a:r>
          </a:p>
          <a:p>
            <a:r>
              <a:rPr lang="en-US" sz="1800" dirty="0"/>
              <a:t>hexagons, octagons, cylinders</a:t>
            </a:r>
          </a:p>
          <a:p>
            <a:endParaRPr lang="en-US" sz="1800" dirty="0"/>
          </a:p>
        </p:txBody>
      </p:sp>
      <p:sp>
        <p:nvSpPr>
          <p:cNvPr id="10" name="Rectangle 9"/>
          <p:cNvSpPr/>
          <p:nvPr/>
        </p:nvSpPr>
        <p:spPr>
          <a:xfrm>
            <a:off x="5410200" y="3352800"/>
            <a:ext cx="3276600" cy="3139321"/>
          </a:xfrm>
          <a:prstGeom prst="rect">
            <a:avLst/>
          </a:prstGeom>
        </p:spPr>
        <p:txBody>
          <a:bodyPr wrap="square">
            <a:spAutoFit/>
          </a:bodyPr>
          <a:lstStyle/>
          <a:p>
            <a:pPr algn="ctr"/>
            <a:r>
              <a:rPr lang="en-US" sz="1800" b="1" dirty="0">
                <a:solidFill>
                  <a:schemeClr val="accent1"/>
                </a:solidFill>
              </a:rPr>
              <a:t>Nature</a:t>
            </a:r>
            <a:r>
              <a:rPr lang="en-US" sz="1800" b="1" dirty="0"/>
              <a:t> </a:t>
            </a:r>
          </a:p>
          <a:p>
            <a:pPr indent="-274320">
              <a:buFont typeface="Arial" pitchFamily="34" charset="0"/>
              <a:buChar char="–"/>
            </a:pPr>
            <a:r>
              <a:rPr lang="en-US" sz="1800" dirty="0"/>
              <a:t>Rough edges</a:t>
            </a:r>
          </a:p>
          <a:p>
            <a:pPr indent="-274320">
              <a:buFont typeface="Arial" pitchFamily="34" charset="0"/>
              <a:buChar char="–"/>
            </a:pPr>
            <a:r>
              <a:rPr lang="en-US" sz="1800" dirty="0"/>
              <a:t>Non uniform shapes</a:t>
            </a:r>
          </a:p>
          <a:p>
            <a:pPr indent="-274320">
              <a:buFont typeface="Arial" pitchFamily="34" charset="0"/>
              <a:buChar char="–"/>
            </a:pPr>
            <a:endParaRPr lang="en-US" sz="1800" dirty="0"/>
          </a:p>
          <a:p>
            <a:pPr indent="-274320" algn="ctr"/>
            <a:r>
              <a:rPr lang="en-US" sz="1800" b="1" dirty="0">
                <a:solidFill>
                  <a:srgbClr val="0000FF"/>
                </a:solidFill>
              </a:rPr>
              <a:t>Fractal geometry (100 yrs)</a:t>
            </a:r>
          </a:p>
          <a:p>
            <a:pPr indent="-274320">
              <a:buFont typeface="Arial" pitchFamily="34" charset="0"/>
              <a:buChar char="–"/>
            </a:pPr>
            <a:r>
              <a:rPr lang="en-US" sz="1800" dirty="0"/>
              <a:t>Self-similarity</a:t>
            </a:r>
          </a:p>
          <a:p>
            <a:pPr indent="-274320"/>
            <a:r>
              <a:rPr lang="en-US" sz="1800" dirty="0"/>
              <a:t>All over nature: flowers, trees, mountains, …</a:t>
            </a:r>
          </a:p>
          <a:p>
            <a:pPr indent="-274320">
              <a:buFont typeface="Arial" pitchFamily="34" charset="0"/>
              <a:buChar char="–"/>
            </a:pPr>
            <a:r>
              <a:rPr lang="en-US" sz="1800" dirty="0"/>
              <a:t>Fractals are objects that look the same regardless of the magnification</a:t>
            </a:r>
          </a:p>
        </p:txBody>
      </p:sp>
    </p:spTree>
    <p:extLst>
      <p:ext uri="{BB962C8B-B14F-4D97-AF65-F5344CB8AC3E}">
        <p14:creationId xmlns:p14="http://schemas.microsoft.com/office/powerpoint/2010/main" val="3368035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609600" y="1219200"/>
            <a:ext cx="8077200" cy="5181600"/>
          </a:xfrm>
        </p:spPr>
        <p:txBody>
          <a:bodyPr/>
          <a:lstStyle/>
          <a:p>
            <a:pPr>
              <a:spcBef>
                <a:spcPts val="2400"/>
              </a:spcBef>
              <a:buFont typeface="Wingdings" pitchFamily="2" charset="2"/>
              <a:buChar char="q"/>
            </a:pPr>
            <a:r>
              <a:rPr lang="en-US" dirty="0"/>
              <a:t>Introduction</a:t>
            </a:r>
          </a:p>
          <a:p>
            <a:pPr>
              <a:spcBef>
                <a:spcPts val="2400"/>
              </a:spcBef>
              <a:buFont typeface="Wingdings" pitchFamily="2" charset="2"/>
              <a:buChar char="q"/>
            </a:pPr>
            <a:r>
              <a:rPr lang="en-US" dirty="0"/>
              <a:t>Dynamical System</a:t>
            </a:r>
          </a:p>
          <a:p>
            <a:pPr>
              <a:spcBef>
                <a:spcPts val="2400"/>
              </a:spcBef>
              <a:buFont typeface="Wingdings" pitchFamily="2" charset="2"/>
              <a:buChar char="q"/>
            </a:pPr>
            <a:r>
              <a:rPr lang="en-US" dirty="0" err="1"/>
              <a:t>Takens</a:t>
            </a:r>
            <a:r>
              <a:rPr lang="en-US" dirty="0"/>
              <a:t> Embedding Theorem</a:t>
            </a:r>
          </a:p>
          <a:p>
            <a:pPr>
              <a:spcBef>
                <a:spcPts val="2400"/>
              </a:spcBef>
              <a:buFont typeface="Wingdings" pitchFamily="2" charset="2"/>
              <a:buChar char="q"/>
            </a:pPr>
            <a:r>
              <a:rPr lang="en-US" dirty="0"/>
              <a:t>Time delay - </a:t>
            </a:r>
            <a:r>
              <a:rPr lang="en-US" dirty="0">
                <a:solidFill>
                  <a:srgbClr val="0000FF"/>
                </a:solidFill>
              </a:rPr>
              <a:t>mutual information</a:t>
            </a:r>
          </a:p>
          <a:p>
            <a:pPr>
              <a:spcBef>
                <a:spcPts val="2400"/>
              </a:spcBef>
            </a:pPr>
            <a:r>
              <a:rPr lang="en-US" dirty="0"/>
              <a:t>Embedding dimension - </a:t>
            </a:r>
            <a:r>
              <a:rPr lang="en-US" dirty="0">
                <a:solidFill>
                  <a:srgbClr val="0000FF"/>
                </a:solidFill>
              </a:rPr>
              <a:t>false nearest neighbors</a:t>
            </a:r>
          </a:p>
          <a:p>
            <a:pPr>
              <a:spcBef>
                <a:spcPts val="2400"/>
              </a:spcBef>
            </a:pPr>
            <a:r>
              <a:rPr lang="en-US" dirty="0"/>
              <a:t>Chaos </a:t>
            </a:r>
            <a:r>
              <a:rPr lang="en-US" dirty="0">
                <a:solidFill>
                  <a:srgbClr val="0000FF"/>
                </a:solidFill>
              </a:rPr>
              <a:t>– Fractal and Recurrence</a:t>
            </a:r>
          </a:p>
          <a:p>
            <a:pPr>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15714" name="Picture 2"/>
          <p:cNvPicPr>
            <a:picLocks noChangeAspect="1" noChangeArrowheads="1"/>
          </p:cNvPicPr>
          <p:nvPr/>
        </p:nvPicPr>
        <p:blipFill>
          <a:blip r:embed="rId2" cstate="print"/>
          <a:srcRect/>
          <a:stretch>
            <a:fillRect/>
          </a:stretch>
        </p:blipFill>
        <p:spPr bwMode="auto">
          <a:xfrm>
            <a:off x="1285875" y="552450"/>
            <a:ext cx="6572250" cy="5753100"/>
          </a:xfrm>
          <a:prstGeom prst="rect">
            <a:avLst/>
          </a:prstGeom>
          <a:noFill/>
          <a:ln w="9525">
            <a:noFill/>
            <a:miter lim="800000"/>
            <a:headEnd/>
            <a:tailEnd/>
          </a:ln>
        </p:spPr>
      </p:pic>
      <p:pic>
        <p:nvPicPr>
          <p:cNvPr id="115715" name="Picture 3"/>
          <p:cNvPicPr>
            <a:picLocks noChangeAspect="1" noChangeArrowheads="1"/>
          </p:cNvPicPr>
          <p:nvPr/>
        </p:nvPicPr>
        <p:blipFill>
          <a:blip r:embed="rId3" cstate="print"/>
          <a:srcRect/>
          <a:stretch>
            <a:fillRect/>
          </a:stretch>
        </p:blipFill>
        <p:spPr bwMode="auto">
          <a:xfrm>
            <a:off x="1295400" y="533400"/>
            <a:ext cx="6581775" cy="5743575"/>
          </a:xfrm>
          <a:prstGeom prst="rect">
            <a:avLst/>
          </a:prstGeom>
          <a:noFill/>
          <a:ln w="9525">
            <a:noFill/>
            <a:miter lim="800000"/>
            <a:headEnd/>
            <a:tailEnd/>
          </a:ln>
        </p:spPr>
      </p:pic>
      <p:pic>
        <p:nvPicPr>
          <p:cNvPr id="115716" name="Picture 4"/>
          <p:cNvPicPr>
            <a:picLocks noChangeAspect="1" noChangeArrowheads="1"/>
          </p:cNvPicPr>
          <p:nvPr/>
        </p:nvPicPr>
        <p:blipFill>
          <a:blip r:embed="rId4" cstate="print"/>
          <a:srcRect/>
          <a:stretch>
            <a:fillRect/>
          </a:stretch>
        </p:blipFill>
        <p:spPr bwMode="auto">
          <a:xfrm>
            <a:off x="1295400" y="533400"/>
            <a:ext cx="6572250" cy="5762625"/>
          </a:xfrm>
          <a:prstGeom prst="rect">
            <a:avLst/>
          </a:prstGeom>
          <a:noFill/>
          <a:ln w="9525">
            <a:noFill/>
            <a:miter lim="800000"/>
            <a:headEnd/>
            <a:tailEnd/>
          </a:ln>
        </p:spPr>
      </p:pic>
      <p:pic>
        <p:nvPicPr>
          <p:cNvPr id="115717" name="Picture 5"/>
          <p:cNvPicPr>
            <a:picLocks noChangeAspect="1" noChangeArrowheads="1"/>
          </p:cNvPicPr>
          <p:nvPr/>
        </p:nvPicPr>
        <p:blipFill>
          <a:blip r:embed="rId5" cstate="print"/>
          <a:srcRect/>
          <a:stretch>
            <a:fillRect/>
          </a:stretch>
        </p:blipFill>
        <p:spPr bwMode="auto">
          <a:xfrm>
            <a:off x="1289110" y="533400"/>
            <a:ext cx="6591300" cy="5753100"/>
          </a:xfrm>
          <a:prstGeom prst="rect">
            <a:avLst/>
          </a:prstGeom>
          <a:noFill/>
          <a:ln w="9525">
            <a:noFill/>
            <a:miter lim="800000"/>
            <a:headEnd/>
            <a:tailEnd/>
          </a:ln>
        </p:spPr>
      </p:pic>
      <p:pic>
        <p:nvPicPr>
          <p:cNvPr id="115718" name="Picture 6"/>
          <p:cNvPicPr>
            <a:picLocks noChangeAspect="1" noChangeArrowheads="1"/>
          </p:cNvPicPr>
          <p:nvPr/>
        </p:nvPicPr>
        <p:blipFill>
          <a:blip r:embed="rId6" cstate="print"/>
          <a:srcRect/>
          <a:stretch>
            <a:fillRect/>
          </a:stretch>
        </p:blipFill>
        <p:spPr bwMode="auto">
          <a:xfrm>
            <a:off x="685800" y="457200"/>
            <a:ext cx="7781925" cy="5819775"/>
          </a:xfrm>
          <a:prstGeom prst="rect">
            <a:avLst/>
          </a:prstGeom>
          <a:noFill/>
          <a:ln w="9525">
            <a:noFill/>
            <a:miter lim="800000"/>
            <a:headEnd/>
            <a:tailEnd/>
          </a:ln>
        </p:spPr>
      </p:pic>
    </p:spTree>
    <p:extLst>
      <p:ext uri="{BB962C8B-B14F-4D97-AF65-F5344CB8AC3E}">
        <p14:creationId xmlns:p14="http://schemas.microsoft.com/office/powerpoint/2010/main" val="307148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115714"/>
                                        </p:tgtEl>
                                      </p:cBhvr>
                                    </p:animEffect>
                                    <p:set>
                                      <p:cBhvr>
                                        <p:cTn id="7" dur="1" fill="hold">
                                          <p:stCondLst>
                                            <p:cond delay="499"/>
                                          </p:stCondLst>
                                        </p:cTn>
                                        <p:tgtEl>
                                          <p:spTgt spid="115714"/>
                                        </p:tgtEl>
                                        <p:attrNameLst>
                                          <p:attrName>style.visibility</p:attrName>
                                        </p:attrNameLst>
                                      </p:cBhvr>
                                      <p:to>
                                        <p:strVal val="hidden"/>
                                      </p:to>
                                    </p:set>
                                  </p:childTnLst>
                                </p:cTn>
                              </p:par>
                              <p:par>
                                <p:cTn id="8" presetID="3" presetClass="entr" presetSubtype="10" fill="hold" nodeType="withEffect">
                                  <p:stCondLst>
                                    <p:cond delay="0"/>
                                  </p:stCondLst>
                                  <p:childTnLst>
                                    <p:set>
                                      <p:cBhvr>
                                        <p:cTn id="9" dur="1" fill="hold">
                                          <p:stCondLst>
                                            <p:cond delay="0"/>
                                          </p:stCondLst>
                                        </p:cTn>
                                        <p:tgtEl>
                                          <p:spTgt spid="115715"/>
                                        </p:tgtEl>
                                        <p:attrNameLst>
                                          <p:attrName>style.visibility</p:attrName>
                                        </p:attrNameLst>
                                      </p:cBhvr>
                                      <p:to>
                                        <p:strVal val="visible"/>
                                      </p:to>
                                    </p:set>
                                    <p:animEffect transition="in" filter="blinds(horizontal)">
                                      <p:cBhvr>
                                        <p:cTn id="10" dur="500"/>
                                        <p:tgtEl>
                                          <p:spTgt spid="11571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nodeType="clickEffect">
                                  <p:stCondLst>
                                    <p:cond delay="0"/>
                                  </p:stCondLst>
                                  <p:childTnLst>
                                    <p:animEffect transition="out" filter="blinds(horizontal)">
                                      <p:cBhvr>
                                        <p:cTn id="14" dur="500"/>
                                        <p:tgtEl>
                                          <p:spTgt spid="115715"/>
                                        </p:tgtEl>
                                      </p:cBhvr>
                                    </p:animEffect>
                                    <p:set>
                                      <p:cBhvr>
                                        <p:cTn id="15" dur="1" fill="hold">
                                          <p:stCondLst>
                                            <p:cond delay="499"/>
                                          </p:stCondLst>
                                        </p:cTn>
                                        <p:tgtEl>
                                          <p:spTgt spid="115715"/>
                                        </p:tgtEl>
                                        <p:attrNameLst>
                                          <p:attrName>style.visibility</p:attrName>
                                        </p:attrNameLst>
                                      </p:cBhvr>
                                      <p:to>
                                        <p:strVal val="hidden"/>
                                      </p:to>
                                    </p:set>
                                  </p:childTnLst>
                                </p:cTn>
                              </p:par>
                              <p:par>
                                <p:cTn id="16" presetID="3" presetClass="entr" presetSubtype="10" fill="hold" nodeType="withEffect">
                                  <p:stCondLst>
                                    <p:cond delay="0"/>
                                  </p:stCondLst>
                                  <p:childTnLst>
                                    <p:set>
                                      <p:cBhvr>
                                        <p:cTn id="17" dur="1" fill="hold">
                                          <p:stCondLst>
                                            <p:cond delay="0"/>
                                          </p:stCondLst>
                                        </p:cTn>
                                        <p:tgtEl>
                                          <p:spTgt spid="115716"/>
                                        </p:tgtEl>
                                        <p:attrNameLst>
                                          <p:attrName>style.visibility</p:attrName>
                                        </p:attrNameLst>
                                      </p:cBhvr>
                                      <p:to>
                                        <p:strVal val="visible"/>
                                      </p:to>
                                    </p:set>
                                    <p:animEffect transition="in" filter="blinds(horizontal)">
                                      <p:cBhvr>
                                        <p:cTn id="18" dur="500"/>
                                        <p:tgtEl>
                                          <p:spTgt spid="11571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nodeType="clickEffect">
                                  <p:stCondLst>
                                    <p:cond delay="0"/>
                                  </p:stCondLst>
                                  <p:childTnLst>
                                    <p:animEffect transition="out" filter="blinds(horizontal)">
                                      <p:cBhvr>
                                        <p:cTn id="22" dur="500"/>
                                        <p:tgtEl>
                                          <p:spTgt spid="115716"/>
                                        </p:tgtEl>
                                      </p:cBhvr>
                                    </p:animEffect>
                                    <p:set>
                                      <p:cBhvr>
                                        <p:cTn id="23" dur="1" fill="hold">
                                          <p:stCondLst>
                                            <p:cond delay="499"/>
                                          </p:stCondLst>
                                        </p:cTn>
                                        <p:tgtEl>
                                          <p:spTgt spid="115716"/>
                                        </p:tgtEl>
                                        <p:attrNameLst>
                                          <p:attrName>style.visibility</p:attrName>
                                        </p:attrNameLst>
                                      </p:cBhvr>
                                      <p:to>
                                        <p:strVal val="hidden"/>
                                      </p:to>
                                    </p:set>
                                  </p:childTnLst>
                                </p:cTn>
                              </p:par>
                              <p:par>
                                <p:cTn id="24" presetID="3" presetClass="entr" presetSubtype="10" fill="hold" nodeType="withEffect">
                                  <p:stCondLst>
                                    <p:cond delay="0"/>
                                  </p:stCondLst>
                                  <p:childTnLst>
                                    <p:set>
                                      <p:cBhvr>
                                        <p:cTn id="25" dur="1" fill="hold">
                                          <p:stCondLst>
                                            <p:cond delay="0"/>
                                          </p:stCondLst>
                                        </p:cTn>
                                        <p:tgtEl>
                                          <p:spTgt spid="115717"/>
                                        </p:tgtEl>
                                        <p:attrNameLst>
                                          <p:attrName>style.visibility</p:attrName>
                                        </p:attrNameLst>
                                      </p:cBhvr>
                                      <p:to>
                                        <p:strVal val="visible"/>
                                      </p:to>
                                    </p:set>
                                    <p:animEffect transition="in" filter="blinds(horizontal)">
                                      <p:cBhvr>
                                        <p:cTn id="26" dur="500"/>
                                        <p:tgtEl>
                                          <p:spTgt spid="11571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nodeType="clickEffect">
                                  <p:stCondLst>
                                    <p:cond delay="0"/>
                                  </p:stCondLst>
                                  <p:childTnLst>
                                    <p:animEffect transition="out" filter="blinds(horizontal)">
                                      <p:cBhvr>
                                        <p:cTn id="30" dur="500"/>
                                        <p:tgtEl>
                                          <p:spTgt spid="115717"/>
                                        </p:tgtEl>
                                      </p:cBhvr>
                                    </p:animEffect>
                                    <p:set>
                                      <p:cBhvr>
                                        <p:cTn id="31" dur="1" fill="hold">
                                          <p:stCondLst>
                                            <p:cond delay="499"/>
                                          </p:stCondLst>
                                        </p:cTn>
                                        <p:tgtEl>
                                          <p:spTgt spid="115717"/>
                                        </p:tgtEl>
                                        <p:attrNameLst>
                                          <p:attrName>style.visibility</p:attrName>
                                        </p:attrNameLst>
                                      </p:cBhvr>
                                      <p:to>
                                        <p:strVal val="hidden"/>
                                      </p:to>
                                    </p:set>
                                  </p:childTnLst>
                                </p:cTn>
                              </p:par>
                              <p:par>
                                <p:cTn id="32" presetID="3" presetClass="entr" presetSubtype="10" fill="hold" nodeType="withEffect">
                                  <p:stCondLst>
                                    <p:cond delay="0"/>
                                  </p:stCondLst>
                                  <p:childTnLst>
                                    <p:set>
                                      <p:cBhvr>
                                        <p:cTn id="33" dur="1" fill="hold">
                                          <p:stCondLst>
                                            <p:cond delay="0"/>
                                          </p:stCondLst>
                                        </p:cTn>
                                        <p:tgtEl>
                                          <p:spTgt spid="115718"/>
                                        </p:tgtEl>
                                        <p:attrNameLst>
                                          <p:attrName>style.visibility</p:attrName>
                                        </p:attrNameLst>
                                      </p:cBhvr>
                                      <p:to>
                                        <p:strVal val="visible"/>
                                      </p:to>
                                    </p:set>
                                    <p:animEffect transition="in" filter="blinds(horizontal)">
                                      <p:cBhvr>
                                        <p:cTn id="34" dur="500"/>
                                        <p:tgtEl>
                                          <p:spTgt spid="115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Very Fractal</a:t>
            </a:r>
          </a:p>
        </p:txBody>
      </p:sp>
      <p:sp>
        <p:nvSpPr>
          <p:cNvPr id="3" name="Content Placeholder 2"/>
          <p:cNvSpPr>
            <a:spLocks noGrp="1"/>
          </p:cNvSpPr>
          <p:nvPr>
            <p:ph sz="quarter" idx="1"/>
          </p:nvPr>
        </p:nvSpPr>
        <p:spPr/>
        <p:txBody>
          <a:bodyPr/>
          <a:lstStyle/>
          <a:p>
            <a:endParaRPr lang="en-US" dirty="0"/>
          </a:p>
        </p:txBody>
      </p:sp>
      <p:pic>
        <p:nvPicPr>
          <p:cNvPr id="109570" name="Picture 2"/>
          <p:cNvPicPr>
            <a:picLocks noChangeAspect="1" noChangeArrowheads="1"/>
          </p:cNvPicPr>
          <p:nvPr/>
        </p:nvPicPr>
        <p:blipFill>
          <a:blip r:embed="rId2" cstate="print"/>
          <a:srcRect/>
          <a:stretch>
            <a:fillRect/>
          </a:stretch>
        </p:blipFill>
        <p:spPr bwMode="auto">
          <a:xfrm>
            <a:off x="914400" y="1066800"/>
            <a:ext cx="3240464" cy="251460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4800600" y="1066800"/>
            <a:ext cx="3454400" cy="2590800"/>
          </a:xfrm>
          <a:prstGeom prst="rect">
            <a:avLst/>
          </a:prstGeom>
          <a:noFill/>
          <a:ln w="9525">
            <a:noFill/>
            <a:miter lim="800000"/>
            <a:headEnd/>
            <a:tailEnd/>
          </a:ln>
        </p:spPr>
      </p:pic>
      <p:pic>
        <p:nvPicPr>
          <p:cNvPr id="109571" name="Picture 3"/>
          <p:cNvPicPr>
            <a:picLocks noChangeAspect="1" noChangeArrowheads="1"/>
          </p:cNvPicPr>
          <p:nvPr/>
        </p:nvPicPr>
        <p:blipFill>
          <a:blip r:embed="rId4" cstate="print"/>
          <a:srcRect/>
          <a:stretch>
            <a:fillRect/>
          </a:stretch>
        </p:blipFill>
        <p:spPr bwMode="auto">
          <a:xfrm>
            <a:off x="685800" y="3962400"/>
            <a:ext cx="3556000" cy="2667000"/>
          </a:xfrm>
          <a:prstGeom prst="rect">
            <a:avLst/>
          </a:prstGeom>
          <a:noFill/>
          <a:ln w="9525">
            <a:noFill/>
            <a:miter lim="800000"/>
            <a:headEnd/>
            <a:tailEnd/>
          </a:ln>
        </p:spPr>
      </p:pic>
      <p:pic>
        <p:nvPicPr>
          <p:cNvPr id="109572" name="Picture 4"/>
          <p:cNvPicPr>
            <a:picLocks noChangeAspect="1" noChangeArrowheads="1"/>
          </p:cNvPicPr>
          <p:nvPr/>
        </p:nvPicPr>
        <p:blipFill>
          <a:blip r:embed="rId5" cstate="print"/>
          <a:srcRect/>
          <a:stretch>
            <a:fillRect/>
          </a:stretch>
        </p:blipFill>
        <p:spPr bwMode="auto">
          <a:xfrm>
            <a:off x="4851400" y="3971278"/>
            <a:ext cx="3454400" cy="2590800"/>
          </a:xfrm>
          <a:prstGeom prst="rect">
            <a:avLst/>
          </a:prstGeom>
          <a:noFill/>
          <a:ln w="9525">
            <a:noFill/>
            <a:miter lim="800000"/>
            <a:headEnd/>
            <a:tailEnd/>
          </a:ln>
        </p:spPr>
      </p:pic>
    </p:spTree>
    <p:extLst>
      <p:ext uri="{BB962C8B-B14F-4D97-AF65-F5344CB8AC3E}">
        <p14:creationId xmlns:p14="http://schemas.microsoft.com/office/powerpoint/2010/main" val="1001322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descr="611"/>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029200" y="2286000"/>
            <a:ext cx="3954463" cy="3962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03" name="Picture 3" descr="609"/>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152400" y="2286000"/>
            <a:ext cx="4343400" cy="3956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04" name="Picture 4" descr="fractal"/>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a:xfrm>
            <a:off x="152400" y="228600"/>
            <a:ext cx="8915400" cy="1622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7205927"/>
      </p:ext>
    </p:extLst>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Fractal Dimension</a:t>
            </a:r>
          </a:p>
        </p:txBody>
      </p:sp>
      <p:sp>
        <p:nvSpPr>
          <p:cNvPr id="3" name="Content Placeholder 2"/>
          <p:cNvSpPr>
            <a:spLocks noGrp="1"/>
          </p:cNvSpPr>
          <p:nvPr>
            <p:ph sz="quarter" idx="1"/>
          </p:nvPr>
        </p:nvSpPr>
        <p:spPr>
          <a:xfrm>
            <a:off x="381000" y="1371600"/>
            <a:ext cx="4038600" cy="5105400"/>
          </a:xfrm>
        </p:spPr>
        <p:txBody>
          <a:bodyPr/>
          <a:lstStyle/>
          <a:p>
            <a:r>
              <a:rPr lang="en-US" dirty="0"/>
              <a:t>Reduce its linear size by the factor 1/</a:t>
            </a:r>
            <a:r>
              <a:rPr lang="en-US" i="1" dirty="0">
                <a:latin typeface="Times New Roman" pitchFamily="18" charset="0"/>
                <a:cs typeface="Times New Roman" pitchFamily="18" charset="0"/>
              </a:rPr>
              <a:t>l</a:t>
            </a:r>
            <a:r>
              <a:rPr lang="en-US" dirty="0"/>
              <a:t> in each spatial direction</a:t>
            </a:r>
          </a:p>
          <a:p>
            <a:r>
              <a:rPr lang="en-US" dirty="0"/>
              <a:t>It takes </a:t>
            </a:r>
            <a:r>
              <a:rPr lang="en-US" i="1" dirty="0"/>
              <a:t>N</a:t>
            </a:r>
            <a:r>
              <a:rPr lang="en-US" dirty="0"/>
              <a:t> = </a:t>
            </a:r>
            <a:r>
              <a:rPr lang="en-US" i="1" dirty="0" err="1">
                <a:latin typeface="Times New Roman" pitchFamily="18" charset="0"/>
                <a:cs typeface="Times New Roman" pitchFamily="18" charset="0"/>
              </a:rPr>
              <a:t>l</a:t>
            </a:r>
            <a:r>
              <a:rPr lang="en-US" i="1" baseline="30000" dirty="0" err="1"/>
              <a:t>D</a:t>
            </a:r>
            <a:r>
              <a:rPr lang="en-US" dirty="0"/>
              <a:t> number of self similar objects to cover the space of original object</a:t>
            </a:r>
          </a:p>
          <a:p>
            <a:endParaRPr lang="en-US" dirty="0"/>
          </a:p>
          <a:p>
            <a:r>
              <a:rPr lang="en-US" dirty="0"/>
              <a:t>D = </a:t>
            </a:r>
            <a:r>
              <a:rPr lang="en-US" dirty="0" err="1"/>
              <a:t>log</a:t>
            </a:r>
            <a:r>
              <a:rPr lang="en-US" i="1" dirty="0" err="1">
                <a:latin typeface="Times New Roman" pitchFamily="18" charset="0"/>
                <a:cs typeface="Times New Roman" pitchFamily="18" charset="0"/>
              </a:rPr>
              <a:t>N</a:t>
            </a:r>
            <a:r>
              <a:rPr lang="en-US" dirty="0"/>
              <a:t>(</a:t>
            </a:r>
            <a:r>
              <a:rPr lang="en-US" i="1" dirty="0">
                <a:latin typeface="Times New Roman" pitchFamily="18" charset="0"/>
                <a:cs typeface="Times New Roman" pitchFamily="18" charset="0"/>
              </a:rPr>
              <a:t>l</a:t>
            </a:r>
            <a:r>
              <a:rPr lang="en-US" dirty="0"/>
              <a:t>)/</a:t>
            </a:r>
            <a:r>
              <a:rPr lang="en-US" dirty="0" err="1"/>
              <a:t>log</a:t>
            </a:r>
            <a:r>
              <a:rPr lang="en-US" i="1" dirty="0" err="1">
                <a:latin typeface="Times New Roman" pitchFamily="18" charset="0"/>
                <a:cs typeface="Times New Roman" pitchFamily="18" charset="0"/>
              </a:rPr>
              <a:t>l</a:t>
            </a:r>
            <a:endParaRPr lang="en-US" i="1" dirty="0">
              <a:latin typeface="Times New Roman" pitchFamily="18" charset="0"/>
              <a:cs typeface="Times New Roman" pitchFamily="18" charset="0"/>
            </a:endParaRPr>
          </a:p>
        </p:txBody>
      </p:sp>
      <p:pic>
        <p:nvPicPr>
          <p:cNvPr id="116738" name="Picture 2"/>
          <p:cNvPicPr>
            <a:picLocks noChangeAspect="1" noChangeArrowheads="1"/>
          </p:cNvPicPr>
          <p:nvPr/>
        </p:nvPicPr>
        <p:blipFill>
          <a:blip r:embed="rId2" cstate="print"/>
          <a:srcRect/>
          <a:stretch>
            <a:fillRect/>
          </a:stretch>
        </p:blipFill>
        <p:spPr bwMode="auto">
          <a:xfrm>
            <a:off x="4343400" y="1295400"/>
            <a:ext cx="4495800" cy="4495800"/>
          </a:xfrm>
          <a:prstGeom prst="rect">
            <a:avLst/>
          </a:prstGeom>
          <a:noFill/>
          <a:ln w="9525">
            <a:noFill/>
            <a:miter lim="800000"/>
            <a:headEnd/>
            <a:tailEnd/>
          </a:ln>
        </p:spPr>
      </p:pic>
    </p:spTree>
    <p:extLst>
      <p:ext uri="{BB962C8B-B14F-4D97-AF65-F5344CB8AC3E}">
        <p14:creationId xmlns:p14="http://schemas.microsoft.com/office/powerpoint/2010/main" val="2574449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Fractal Dimension</a:t>
            </a:r>
          </a:p>
        </p:txBody>
      </p:sp>
      <p:sp>
        <p:nvSpPr>
          <p:cNvPr id="3" name="Content Placeholder 2"/>
          <p:cNvSpPr>
            <a:spLocks noGrp="1"/>
          </p:cNvSpPr>
          <p:nvPr>
            <p:ph sz="quarter" idx="1"/>
          </p:nvPr>
        </p:nvSpPr>
        <p:spPr>
          <a:xfrm>
            <a:off x="152400" y="1066800"/>
            <a:ext cx="4038600" cy="5105400"/>
          </a:xfrm>
        </p:spPr>
        <p:txBody>
          <a:bodyPr/>
          <a:lstStyle/>
          <a:p>
            <a:pPr marL="457200"/>
            <a:r>
              <a:rPr lang="en-US" sz="2400" dirty="0"/>
              <a:t>Begin with straight line of length 1</a:t>
            </a:r>
          </a:p>
          <a:p>
            <a:pPr marL="457200"/>
            <a:r>
              <a:rPr lang="en-US" sz="2400" dirty="0"/>
              <a:t>Remove middle 1/3rd and replace with 2 lines with length the same as the other 1/3 lengths</a:t>
            </a:r>
          </a:p>
          <a:p>
            <a:pPr marL="457200"/>
            <a:endParaRPr lang="en-US" sz="2400" dirty="0"/>
          </a:p>
          <a:p>
            <a:pPr marL="457200">
              <a:buNone/>
            </a:pPr>
            <a:r>
              <a:rPr lang="en-US" sz="2400" i="1" dirty="0"/>
              <a:t>	N</a:t>
            </a:r>
            <a:r>
              <a:rPr lang="en-US" sz="2400" dirty="0"/>
              <a:t> = </a:t>
            </a:r>
            <a:r>
              <a:rPr lang="en-US" sz="2400" i="1" dirty="0" err="1">
                <a:latin typeface="Times New Roman" pitchFamily="18" charset="0"/>
                <a:cs typeface="Times New Roman" pitchFamily="18" charset="0"/>
              </a:rPr>
              <a:t>l</a:t>
            </a:r>
            <a:r>
              <a:rPr lang="en-US" sz="2400" i="1" baseline="30000" dirty="0" err="1"/>
              <a:t>D</a:t>
            </a:r>
            <a:endParaRPr lang="en-US" sz="2400" dirty="0"/>
          </a:p>
          <a:p>
            <a:pPr marL="457200"/>
            <a:endParaRPr lang="en-US" sz="2400" dirty="0"/>
          </a:p>
          <a:p>
            <a:pPr marL="457200"/>
            <a:r>
              <a:rPr lang="en-US" sz="2400" dirty="0"/>
              <a:t>What is the fractal dimension?</a:t>
            </a:r>
          </a:p>
          <a:p>
            <a:pPr marL="457200">
              <a:buNone/>
            </a:pPr>
            <a:r>
              <a:rPr lang="en-US" sz="2400" dirty="0"/>
              <a:t> D = </a:t>
            </a:r>
            <a:r>
              <a:rPr lang="en-US" sz="2400" dirty="0" err="1"/>
              <a:t>log</a:t>
            </a:r>
            <a:r>
              <a:rPr lang="en-US" sz="2400" i="1" dirty="0" err="1">
                <a:latin typeface="Times New Roman" pitchFamily="18" charset="0"/>
                <a:cs typeface="Times New Roman" pitchFamily="18" charset="0"/>
              </a:rPr>
              <a:t>N</a:t>
            </a:r>
            <a:r>
              <a:rPr lang="en-US" sz="2400" dirty="0"/>
              <a:t>(</a:t>
            </a:r>
            <a:r>
              <a:rPr lang="en-US" sz="2400" i="1" dirty="0">
                <a:latin typeface="Times New Roman" pitchFamily="18" charset="0"/>
                <a:cs typeface="Times New Roman" pitchFamily="18" charset="0"/>
              </a:rPr>
              <a:t>l</a:t>
            </a:r>
            <a:r>
              <a:rPr lang="en-US" sz="2400" dirty="0"/>
              <a:t>)/</a:t>
            </a:r>
            <a:r>
              <a:rPr lang="en-US" sz="2400" dirty="0" err="1"/>
              <a:t>log</a:t>
            </a:r>
            <a:r>
              <a:rPr lang="en-US" sz="2400" i="1" dirty="0" err="1">
                <a:latin typeface="Times New Roman" pitchFamily="18" charset="0"/>
                <a:cs typeface="Times New Roman" pitchFamily="18" charset="0"/>
              </a:rPr>
              <a:t>l</a:t>
            </a:r>
            <a:r>
              <a:rPr lang="en-US" sz="2400" i="1" dirty="0">
                <a:latin typeface="Times New Roman" pitchFamily="18" charset="0"/>
                <a:cs typeface="Times New Roman" pitchFamily="18" charset="0"/>
              </a:rPr>
              <a:t> </a:t>
            </a:r>
          </a:p>
          <a:p>
            <a:pPr marL="457200">
              <a:buNone/>
            </a:pPr>
            <a:r>
              <a:rPr lang="en-US" sz="2400" dirty="0"/>
              <a:t>     = log4/log3 = 1.2619</a:t>
            </a:r>
          </a:p>
        </p:txBody>
      </p:sp>
      <p:pic>
        <p:nvPicPr>
          <p:cNvPr id="5" name="Picture 4"/>
          <p:cNvPicPr>
            <a:picLocks noChangeAspect="1" noChangeArrowheads="1"/>
          </p:cNvPicPr>
          <p:nvPr/>
        </p:nvPicPr>
        <p:blipFill>
          <a:blip r:embed="rId2" cstate="print"/>
          <a:srcRect/>
          <a:stretch>
            <a:fillRect/>
          </a:stretch>
        </p:blipFill>
        <p:spPr bwMode="auto">
          <a:xfrm>
            <a:off x="5466567" y="1066800"/>
            <a:ext cx="2857500" cy="733425"/>
          </a:xfrm>
          <a:prstGeom prst="rect">
            <a:avLst/>
          </a:prstGeom>
          <a:noFill/>
          <a:ln w="9525">
            <a:noFill/>
            <a:miter lim="800000"/>
            <a:headEnd/>
            <a:tailEnd/>
          </a:ln>
          <a:effectLst/>
        </p:spPr>
      </p:pic>
      <p:pic>
        <p:nvPicPr>
          <p:cNvPr id="6" name="Picture 6"/>
          <p:cNvPicPr>
            <a:picLocks noChangeAspect="1" noChangeArrowheads="1"/>
          </p:cNvPicPr>
          <p:nvPr/>
        </p:nvPicPr>
        <p:blipFill>
          <a:blip r:embed="rId3" cstate="print"/>
          <a:srcRect/>
          <a:stretch>
            <a:fillRect/>
          </a:stretch>
        </p:blipFill>
        <p:spPr bwMode="auto">
          <a:xfrm>
            <a:off x="5542767" y="1466850"/>
            <a:ext cx="2667000" cy="1428750"/>
          </a:xfrm>
          <a:prstGeom prst="rect">
            <a:avLst/>
          </a:prstGeom>
          <a:noFill/>
          <a:ln w="9525">
            <a:noFill/>
            <a:miter lim="800000"/>
            <a:headEnd/>
            <a:tailEnd/>
          </a:ln>
          <a:effectLst/>
        </p:spPr>
      </p:pic>
      <p:pic>
        <p:nvPicPr>
          <p:cNvPr id="7" name="Picture 7"/>
          <p:cNvPicPr>
            <a:picLocks noChangeAspect="1" noChangeArrowheads="1"/>
          </p:cNvPicPr>
          <p:nvPr/>
        </p:nvPicPr>
        <p:blipFill>
          <a:blip r:embed="rId4" cstate="print"/>
          <a:srcRect/>
          <a:stretch>
            <a:fillRect/>
          </a:stretch>
        </p:blipFill>
        <p:spPr bwMode="auto">
          <a:xfrm>
            <a:off x="5466567" y="2590800"/>
            <a:ext cx="2667000" cy="1038225"/>
          </a:xfrm>
          <a:prstGeom prst="rect">
            <a:avLst/>
          </a:prstGeom>
          <a:noFill/>
          <a:ln w="9525">
            <a:noFill/>
            <a:miter lim="800000"/>
            <a:headEnd/>
            <a:tailEnd/>
          </a:ln>
          <a:effectLst/>
        </p:spPr>
      </p:pic>
      <p:pic>
        <p:nvPicPr>
          <p:cNvPr id="8" name="Picture 6"/>
          <p:cNvPicPr>
            <a:picLocks noChangeAspect="1" noChangeArrowheads="1"/>
          </p:cNvPicPr>
          <p:nvPr/>
        </p:nvPicPr>
        <p:blipFill>
          <a:blip r:embed="rId5" cstate="print"/>
          <a:srcRect/>
          <a:stretch>
            <a:fillRect/>
          </a:stretch>
        </p:blipFill>
        <p:spPr bwMode="auto">
          <a:xfrm>
            <a:off x="4552167" y="4038600"/>
            <a:ext cx="3962400" cy="1293103"/>
          </a:xfrm>
          <a:prstGeom prst="rect">
            <a:avLst/>
          </a:prstGeom>
          <a:noFill/>
          <a:ln w="9525">
            <a:noFill/>
            <a:miter lim="800000"/>
            <a:headEnd/>
            <a:tailEnd/>
          </a:ln>
          <a:effectLst/>
        </p:spPr>
      </p:pic>
      <p:pic>
        <p:nvPicPr>
          <p:cNvPr id="9" name="Picture 2"/>
          <p:cNvPicPr>
            <a:picLocks noChangeAspect="1" noChangeArrowheads="1"/>
          </p:cNvPicPr>
          <p:nvPr/>
        </p:nvPicPr>
        <p:blipFill>
          <a:blip r:embed="rId6" cstate="print"/>
          <a:srcRect/>
          <a:stretch>
            <a:fillRect/>
          </a:stretch>
        </p:blipFill>
        <p:spPr bwMode="auto">
          <a:xfrm>
            <a:off x="3962400" y="5417428"/>
            <a:ext cx="4343400" cy="1285875"/>
          </a:xfrm>
          <a:prstGeom prst="rect">
            <a:avLst/>
          </a:prstGeom>
          <a:noFill/>
          <a:ln w="9525">
            <a:noFill/>
            <a:miter lim="800000"/>
            <a:headEnd/>
            <a:tailEnd/>
          </a:ln>
          <a:effectLst/>
        </p:spPr>
      </p:pic>
      <p:sp>
        <p:nvSpPr>
          <p:cNvPr id="10" name="Text Box 13"/>
          <p:cNvSpPr txBox="1">
            <a:spLocks noChangeArrowheads="1"/>
          </p:cNvSpPr>
          <p:nvPr/>
        </p:nvSpPr>
        <p:spPr bwMode="auto">
          <a:xfrm>
            <a:off x="4323567" y="2209800"/>
            <a:ext cx="1197764" cy="369332"/>
          </a:xfrm>
          <a:prstGeom prst="rect">
            <a:avLst/>
          </a:prstGeom>
          <a:noFill/>
          <a:ln w="9525">
            <a:noFill/>
            <a:miter lim="800000"/>
            <a:headEnd/>
            <a:tailEnd/>
          </a:ln>
          <a:effectLst/>
        </p:spPr>
        <p:txBody>
          <a:bodyPr wrap="none">
            <a:spAutoFit/>
          </a:bodyPr>
          <a:lstStyle/>
          <a:p>
            <a:r>
              <a:rPr lang="en-US" dirty="0"/>
              <a:t>2 iteration</a:t>
            </a:r>
          </a:p>
        </p:txBody>
      </p:sp>
      <p:sp>
        <p:nvSpPr>
          <p:cNvPr id="11" name="Text Box 13"/>
          <p:cNvSpPr txBox="1">
            <a:spLocks noChangeArrowheads="1"/>
          </p:cNvSpPr>
          <p:nvPr/>
        </p:nvSpPr>
        <p:spPr bwMode="auto">
          <a:xfrm>
            <a:off x="4114800" y="5646028"/>
            <a:ext cx="1197764" cy="369332"/>
          </a:xfrm>
          <a:prstGeom prst="rect">
            <a:avLst/>
          </a:prstGeom>
          <a:noFill/>
          <a:ln w="9525">
            <a:noFill/>
            <a:miter lim="800000"/>
            <a:headEnd/>
            <a:tailEnd/>
          </a:ln>
          <a:effectLst/>
        </p:spPr>
        <p:txBody>
          <a:bodyPr wrap="none">
            <a:spAutoFit/>
          </a:bodyPr>
          <a:lstStyle/>
          <a:p>
            <a:r>
              <a:rPr lang="en-US" dirty="0"/>
              <a:t>5 iteration</a:t>
            </a:r>
          </a:p>
        </p:txBody>
      </p:sp>
      <p:sp>
        <p:nvSpPr>
          <p:cNvPr id="12" name="Text Box 13"/>
          <p:cNvSpPr txBox="1">
            <a:spLocks noChangeArrowheads="1"/>
          </p:cNvSpPr>
          <p:nvPr/>
        </p:nvSpPr>
        <p:spPr bwMode="auto">
          <a:xfrm>
            <a:off x="4323567" y="3200400"/>
            <a:ext cx="1197764" cy="369332"/>
          </a:xfrm>
          <a:prstGeom prst="rect">
            <a:avLst/>
          </a:prstGeom>
          <a:noFill/>
          <a:ln w="9525">
            <a:noFill/>
            <a:miter lim="800000"/>
            <a:headEnd/>
            <a:tailEnd/>
          </a:ln>
          <a:effectLst/>
        </p:spPr>
        <p:txBody>
          <a:bodyPr wrap="none">
            <a:spAutoFit/>
          </a:bodyPr>
          <a:lstStyle/>
          <a:p>
            <a:r>
              <a:rPr lang="en-US" dirty="0"/>
              <a:t>3 iteration</a:t>
            </a:r>
          </a:p>
        </p:txBody>
      </p:sp>
      <p:sp>
        <p:nvSpPr>
          <p:cNvPr id="13" name="Text Box 13"/>
          <p:cNvSpPr txBox="1">
            <a:spLocks noChangeArrowheads="1"/>
          </p:cNvSpPr>
          <p:nvPr/>
        </p:nvSpPr>
        <p:spPr bwMode="auto">
          <a:xfrm>
            <a:off x="4323567" y="1143000"/>
            <a:ext cx="1197764" cy="369332"/>
          </a:xfrm>
          <a:prstGeom prst="rect">
            <a:avLst/>
          </a:prstGeom>
          <a:noFill/>
          <a:ln w="9525">
            <a:noFill/>
            <a:miter lim="800000"/>
            <a:headEnd/>
            <a:tailEnd/>
          </a:ln>
          <a:effectLst/>
        </p:spPr>
        <p:txBody>
          <a:bodyPr wrap="none">
            <a:spAutoFit/>
          </a:bodyPr>
          <a:lstStyle/>
          <a:p>
            <a:r>
              <a:rPr lang="en-US" dirty="0"/>
              <a:t>1 iteration</a:t>
            </a:r>
          </a:p>
        </p:txBody>
      </p:sp>
      <p:sp>
        <p:nvSpPr>
          <p:cNvPr id="14" name="Text Box 13"/>
          <p:cNvSpPr txBox="1">
            <a:spLocks noChangeArrowheads="1"/>
          </p:cNvSpPr>
          <p:nvPr/>
        </p:nvSpPr>
        <p:spPr bwMode="auto">
          <a:xfrm>
            <a:off x="4345003" y="4267200"/>
            <a:ext cx="1197764" cy="369332"/>
          </a:xfrm>
          <a:prstGeom prst="rect">
            <a:avLst/>
          </a:prstGeom>
          <a:noFill/>
          <a:ln w="9525">
            <a:noFill/>
            <a:miter lim="800000"/>
            <a:headEnd/>
            <a:tailEnd/>
          </a:ln>
          <a:effectLst/>
        </p:spPr>
        <p:txBody>
          <a:bodyPr wrap="none">
            <a:spAutoFit/>
          </a:bodyPr>
          <a:lstStyle/>
          <a:p>
            <a:r>
              <a:rPr lang="en-US" dirty="0"/>
              <a:t>4 iteration</a:t>
            </a:r>
          </a:p>
        </p:txBody>
      </p:sp>
      <p:sp>
        <p:nvSpPr>
          <p:cNvPr id="15" name="Rectangle 14"/>
          <p:cNvSpPr/>
          <p:nvPr/>
        </p:nvSpPr>
        <p:spPr>
          <a:xfrm>
            <a:off x="7904967" y="1905000"/>
            <a:ext cx="801823" cy="369332"/>
          </a:xfrm>
          <a:prstGeom prst="rect">
            <a:avLst/>
          </a:prstGeom>
        </p:spPr>
        <p:txBody>
          <a:bodyPr wrap="none">
            <a:spAutoFit/>
          </a:bodyPr>
          <a:lstStyle/>
          <a:p>
            <a:r>
              <a:rPr lang="en-US" i="1" dirty="0"/>
              <a:t>4</a:t>
            </a:r>
            <a:r>
              <a:rPr lang="en-US" dirty="0"/>
              <a:t> = </a:t>
            </a:r>
            <a:r>
              <a:rPr lang="en-US" i="1" dirty="0">
                <a:latin typeface="Times New Roman" pitchFamily="18" charset="0"/>
                <a:cs typeface="Times New Roman" pitchFamily="18" charset="0"/>
              </a:rPr>
              <a:t>3</a:t>
            </a:r>
            <a:r>
              <a:rPr lang="en-US" i="1" baseline="30000" dirty="0"/>
              <a:t>D</a:t>
            </a:r>
            <a:endParaRPr lang="en-US" dirty="0"/>
          </a:p>
        </p:txBody>
      </p:sp>
      <p:sp>
        <p:nvSpPr>
          <p:cNvPr id="16" name="Rectangle 15"/>
          <p:cNvSpPr/>
          <p:nvPr/>
        </p:nvSpPr>
        <p:spPr>
          <a:xfrm>
            <a:off x="7752567" y="4191000"/>
            <a:ext cx="1071127" cy="369332"/>
          </a:xfrm>
          <a:prstGeom prst="rect">
            <a:avLst/>
          </a:prstGeom>
        </p:spPr>
        <p:txBody>
          <a:bodyPr wrap="none">
            <a:spAutoFit/>
          </a:bodyPr>
          <a:lstStyle/>
          <a:p>
            <a:r>
              <a:rPr lang="en-US" i="1" dirty="0"/>
              <a:t>64</a:t>
            </a:r>
            <a:r>
              <a:rPr lang="en-US" dirty="0"/>
              <a:t> = 27</a:t>
            </a:r>
            <a:r>
              <a:rPr lang="en-US" i="1" baseline="30000" dirty="0"/>
              <a:t>D</a:t>
            </a:r>
            <a:endParaRPr lang="en-US" dirty="0"/>
          </a:p>
        </p:txBody>
      </p:sp>
      <p:sp>
        <p:nvSpPr>
          <p:cNvPr id="17" name="Rectangle 16"/>
          <p:cNvSpPr/>
          <p:nvPr/>
        </p:nvSpPr>
        <p:spPr>
          <a:xfrm>
            <a:off x="7828767" y="2819400"/>
            <a:ext cx="930063" cy="369332"/>
          </a:xfrm>
          <a:prstGeom prst="rect">
            <a:avLst/>
          </a:prstGeom>
        </p:spPr>
        <p:txBody>
          <a:bodyPr wrap="none">
            <a:spAutoFit/>
          </a:bodyPr>
          <a:lstStyle/>
          <a:p>
            <a:r>
              <a:rPr lang="en-US" i="1" dirty="0"/>
              <a:t>16</a:t>
            </a:r>
            <a:r>
              <a:rPr lang="en-US" dirty="0"/>
              <a:t> = </a:t>
            </a:r>
            <a:r>
              <a:rPr lang="en-US" i="1" dirty="0">
                <a:latin typeface="Times New Roman" pitchFamily="18" charset="0"/>
                <a:cs typeface="Times New Roman" pitchFamily="18" charset="0"/>
              </a:rPr>
              <a:t>9</a:t>
            </a:r>
            <a:r>
              <a:rPr lang="en-US" i="1" baseline="30000" dirty="0"/>
              <a:t>D</a:t>
            </a:r>
            <a:endParaRPr lang="en-US" dirty="0"/>
          </a:p>
        </p:txBody>
      </p:sp>
      <p:sp>
        <p:nvSpPr>
          <p:cNvPr id="18" name="Rectangle 17"/>
          <p:cNvSpPr/>
          <p:nvPr/>
        </p:nvSpPr>
        <p:spPr>
          <a:xfrm>
            <a:off x="7772400" y="5722228"/>
            <a:ext cx="1199367" cy="369332"/>
          </a:xfrm>
          <a:prstGeom prst="rect">
            <a:avLst/>
          </a:prstGeom>
        </p:spPr>
        <p:txBody>
          <a:bodyPr wrap="none">
            <a:spAutoFit/>
          </a:bodyPr>
          <a:lstStyle/>
          <a:p>
            <a:r>
              <a:rPr lang="en-US" i="1" dirty="0"/>
              <a:t>256</a:t>
            </a:r>
            <a:r>
              <a:rPr lang="en-US" dirty="0"/>
              <a:t> = 81</a:t>
            </a:r>
            <a:r>
              <a:rPr lang="en-US" i="1" baseline="30000" dirty="0"/>
              <a:t>D</a:t>
            </a:r>
            <a:endParaRPr lang="en-US" dirty="0"/>
          </a:p>
        </p:txBody>
      </p:sp>
    </p:spTree>
    <p:extLst>
      <p:ext uri="{BB962C8B-B14F-4D97-AF65-F5344CB8AC3E}">
        <p14:creationId xmlns:p14="http://schemas.microsoft.com/office/powerpoint/2010/main" val="40322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blinds(horizontal)">
                                      <p:cBhvr>
                                        <p:cTn id="1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Fractals</a:t>
            </a:r>
          </a:p>
        </p:txBody>
      </p:sp>
      <p:sp>
        <p:nvSpPr>
          <p:cNvPr id="3" name="Content Placeholder 2"/>
          <p:cNvSpPr>
            <a:spLocks noGrp="1"/>
          </p:cNvSpPr>
          <p:nvPr>
            <p:ph sz="quarter" idx="1"/>
          </p:nvPr>
        </p:nvSpPr>
        <p:spPr/>
        <p:txBody>
          <a:bodyPr/>
          <a:lstStyle/>
          <a:p>
            <a:pPr marL="457200">
              <a:lnSpc>
                <a:spcPct val="120000"/>
              </a:lnSpc>
            </a:pPr>
            <a:r>
              <a:rPr lang="en-US" sz="2400" dirty="0"/>
              <a:t>Fractals </a:t>
            </a:r>
            <a:r>
              <a:rPr lang="en-US" sz="2400" b="1" dirty="0">
                <a:solidFill>
                  <a:srgbClr val="C00000"/>
                </a:solidFill>
              </a:rPr>
              <a:t>CHANGE</a:t>
            </a:r>
            <a:r>
              <a:rPr lang="en-US" sz="2400" dirty="0"/>
              <a:t> the most basic ways we analyze and understand experimental data.</a:t>
            </a:r>
          </a:p>
          <a:p>
            <a:pPr marL="457200">
              <a:lnSpc>
                <a:spcPct val="120000"/>
              </a:lnSpc>
            </a:pPr>
            <a:r>
              <a:rPr lang="en-US" sz="2400" b="1" dirty="0"/>
              <a:t>Statistical moments may be zero or infinite.</a:t>
            </a:r>
          </a:p>
          <a:p>
            <a:pPr marL="731838" lvl="1">
              <a:lnSpc>
                <a:spcPct val="120000"/>
              </a:lnSpc>
            </a:pPr>
            <a:r>
              <a:rPr lang="en-US" sz="2200" dirty="0">
                <a:solidFill>
                  <a:srgbClr val="0000FF"/>
                </a:solidFill>
              </a:rPr>
              <a:t>No Bell Curves</a:t>
            </a:r>
          </a:p>
          <a:p>
            <a:pPr marL="731838" lvl="1">
              <a:lnSpc>
                <a:spcPct val="120000"/>
              </a:lnSpc>
            </a:pPr>
            <a:r>
              <a:rPr lang="en-US" sz="2200" dirty="0">
                <a:solidFill>
                  <a:srgbClr val="0000FF"/>
                </a:solidFill>
              </a:rPr>
              <a:t>No Moments</a:t>
            </a:r>
          </a:p>
          <a:p>
            <a:pPr marL="731838" lvl="1">
              <a:lnSpc>
                <a:spcPct val="120000"/>
              </a:lnSpc>
            </a:pPr>
            <a:r>
              <a:rPr lang="en-US" sz="2200" dirty="0">
                <a:solidFill>
                  <a:srgbClr val="0000FF"/>
                </a:solidFill>
              </a:rPr>
              <a:t>No mean ± </a:t>
            </a:r>
            <a:r>
              <a:rPr lang="en-US" sz="2200" dirty="0" err="1">
                <a:solidFill>
                  <a:srgbClr val="0000FF"/>
                </a:solidFill>
              </a:rPr>
              <a:t>s.e.m</a:t>
            </a:r>
            <a:r>
              <a:rPr lang="en-US" sz="2200" dirty="0">
                <a:solidFill>
                  <a:srgbClr val="0000FF"/>
                </a:solidFill>
              </a:rPr>
              <a:t>.</a:t>
            </a:r>
          </a:p>
          <a:p>
            <a:pPr marL="457200">
              <a:lnSpc>
                <a:spcPct val="120000"/>
              </a:lnSpc>
              <a:spcBef>
                <a:spcPct val="50000"/>
              </a:spcBef>
            </a:pPr>
            <a:r>
              <a:rPr lang="en-US" sz="2400" dirty="0"/>
              <a:t>Measurements over </a:t>
            </a:r>
            <a:r>
              <a:rPr lang="en-US" sz="2400" u="sng" dirty="0"/>
              <a:t>many</a:t>
            </a:r>
            <a:r>
              <a:rPr lang="en-US" sz="2400" dirty="0"/>
              <a:t> scales.</a:t>
            </a:r>
          </a:p>
          <a:p>
            <a:pPr marL="457200">
              <a:lnSpc>
                <a:spcPct val="120000"/>
              </a:lnSpc>
              <a:spcBef>
                <a:spcPct val="50000"/>
              </a:spcBef>
            </a:pPr>
            <a:r>
              <a:rPr lang="en-US" sz="2400" dirty="0"/>
              <a:t>What is real is not </a:t>
            </a:r>
            <a:r>
              <a:rPr lang="en-US" sz="2400" u="sng" dirty="0"/>
              <a:t>one</a:t>
            </a:r>
            <a:r>
              <a:rPr lang="en-US" sz="2400" dirty="0"/>
              <a:t> number, but how the measured values change with the scale at which they are measured (fractal dimension).</a:t>
            </a:r>
          </a:p>
          <a:p>
            <a:endParaRPr lang="en-US" dirty="0"/>
          </a:p>
        </p:txBody>
      </p:sp>
    </p:spTree>
    <p:extLst>
      <p:ext uri="{BB962C8B-B14F-4D97-AF65-F5344CB8AC3E}">
        <p14:creationId xmlns:p14="http://schemas.microsoft.com/office/powerpoint/2010/main" val="27520111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62200"/>
            <a:ext cx="7772400" cy="1143000"/>
          </a:xfrm>
        </p:spPr>
        <p:txBody>
          <a:bodyPr>
            <a:normAutofit fontScale="90000"/>
          </a:bodyPr>
          <a:lstStyle/>
          <a:p>
            <a:pPr algn="ctr" eaLnBrk="1" fontAlgn="auto" hangingPunct="1">
              <a:spcAft>
                <a:spcPts val="0"/>
              </a:spcAft>
              <a:defRPr/>
            </a:pPr>
            <a:r>
              <a:rPr lang="en-US" sz="4800" dirty="0"/>
              <a:t>END</a:t>
            </a:r>
            <a:br>
              <a:rPr lang="en-US" sz="4800" dirty="0"/>
            </a:br>
            <a:r>
              <a:rPr lang="en-US" sz="4800" dirty="0"/>
              <a:t>Questions?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Rectangle 2"/>
          <p:cNvSpPr>
            <a:spLocks noChangeArrowheads="1"/>
          </p:cNvSpPr>
          <p:nvPr/>
        </p:nvSpPr>
        <p:spPr bwMode="auto">
          <a:xfrm>
            <a:off x="433387" y="296862"/>
            <a:ext cx="81248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ctr">
              <a:lnSpc>
                <a:spcPct val="75000"/>
              </a:lnSpc>
            </a:pPr>
            <a:r>
              <a:rPr lang="en-US" sz="3600" b="1" dirty="0"/>
              <a:t>Ordinary Coin Toss</a:t>
            </a:r>
          </a:p>
        </p:txBody>
      </p:sp>
      <p:sp>
        <p:nvSpPr>
          <p:cNvPr id="735235" name="Rectangle 3"/>
          <p:cNvSpPr>
            <a:spLocks noChangeArrowheads="1"/>
          </p:cNvSpPr>
          <p:nvPr/>
        </p:nvSpPr>
        <p:spPr bwMode="auto">
          <a:xfrm>
            <a:off x="1252538" y="1443038"/>
            <a:ext cx="6486525" cy="310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ctr">
              <a:lnSpc>
                <a:spcPct val="115000"/>
              </a:lnSpc>
            </a:pPr>
            <a:r>
              <a:rPr lang="en-US" sz="3800" b="1" dirty="0">
                <a:solidFill>
                  <a:srgbClr val="00279F"/>
                </a:solidFill>
              </a:rPr>
              <a:t>Toss a coin. If it is tails win $0, If it is heads win $1.</a:t>
            </a:r>
          </a:p>
          <a:p>
            <a:pPr algn="ctr">
              <a:lnSpc>
                <a:spcPct val="60000"/>
              </a:lnSpc>
            </a:pPr>
            <a:endParaRPr lang="en-US" sz="3800" b="1" dirty="0">
              <a:solidFill>
                <a:srgbClr val="000000"/>
              </a:solidFill>
            </a:endParaRPr>
          </a:p>
          <a:p>
            <a:pPr algn="ctr">
              <a:lnSpc>
                <a:spcPct val="115000"/>
              </a:lnSpc>
            </a:pPr>
            <a:r>
              <a:rPr lang="en-US" sz="3800" b="1" dirty="0">
                <a:solidFill>
                  <a:srgbClr val="000000"/>
                </a:solidFill>
              </a:rPr>
              <a:t>The average winnings are:  </a:t>
            </a:r>
          </a:p>
          <a:p>
            <a:pPr algn="ctr">
              <a:lnSpc>
                <a:spcPct val="115000"/>
              </a:lnSpc>
            </a:pPr>
            <a:r>
              <a:rPr lang="en-US" sz="3800" b="1" dirty="0">
                <a:solidFill>
                  <a:srgbClr val="000000"/>
                </a:solidFill>
              </a:rPr>
              <a:t>2</a:t>
            </a:r>
            <a:r>
              <a:rPr lang="en-US" sz="5000" b="1" baseline="30000" dirty="0">
                <a:solidFill>
                  <a:srgbClr val="000000"/>
                </a:solidFill>
              </a:rPr>
              <a:t>-1</a:t>
            </a:r>
            <a:r>
              <a:rPr lang="en-US" sz="3800" b="1" dirty="0">
                <a:solidFill>
                  <a:srgbClr val="000000"/>
                </a:solidFill>
              </a:rPr>
              <a:t>*1  =  0.5 </a:t>
            </a:r>
          </a:p>
        </p:txBody>
      </p:sp>
      <p:graphicFrame>
        <p:nvGraphicFramePr>
          <p:cNvPr id="735237" name="Object 5">
            <a:hlinkClick r:id="" action="ppaction://ole?verb=0"/>
          </p:cNvPr>
          <p:cNvGraphicFramePr>
            <a:graphicFrameLocks/>
          </p:cNvGraphicFramePr>
          <p:nvPr/>
        </p:nvGraphicFramePr>
        <p:xfrm>
          <a:off x="3473450" y="4867275"/>
          <a:ext cx="412750" cy="479425"/>
        </p:xfrm>
        <a:graphic>
          <a:graphicData uri="http://schemas.openxmlformats.org/presentationml/2006/ole">
            <mc:AlternateContent xmlns:mc="http://schemas.openxmlformats.org/markup-compatibility/2006">
              <mc:Choice xmlns:v="urn:schemas-microsoft-com:vml" Requires="v">
                <p:oleObj spid="_x0000_s9227" r:id="rId4" imgW="411163" imgH="477838" progId="">
                  <p:embed/>
                </p:oleObj>
              </mc:Choice>
              <mc:Fallback>
                <p:oleObj r:id="rId4" imgW="411163" imgH="477838"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3450" y="4867275"/>
                        <a:ext cx="4127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5238" name="Line 6"/>
          <p:cNvSpPr>
            <a:spLocks noChangeShapeType="1"/>
          </p:cNvSpPr>
          <p:nvPr/>
        </p:nvSpPr>
        <p:spPr bwMode="auto">
          <a:xfrm>
            <a:off x="4192588" y="5048250"/>
            <a:ext cx="735012" cy="0"/>
          </a:xfrm>
          <a:prstGeom prst="line">
            <a:avLst/>
          </a:prstGeom>
          <a:noFill/>
          <a:ln w="50800">
            <a:solidFill>
              <a:srgbClr val="063DE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239" name="Rectangle 7"/>
          <p:cNvSpPr>
            <a:spLocks noChangeArrowheads="1"/>
          </p:cNvSpPr>
          <p:nvPr/>
        </p:nvSpPr>
        <p:spPr bwMode="auto">
          <a:xfrm>
            <a:off x="5027613" y="4668838"/>
            <a:ext cx="852487"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ctr">
              <a:lnSpc>
                <a:spcPct val="115000"/>
              </a:lnSpc>
            </a:pPr>
            <a:r>
              <a:rPr lang="en-US" sz="3800" b="1">
                <a:solidFill>
                  <a:srgbClr val="063DE8"/>
                </a:solidFill>
              </a:rPr>
              <a:t>1/2</a:t>
            </a:r>
          </a:p>
        </p:txBody>
      </p:sp>
      <p:sp>
        <p:nvSpPr>
          <p:cNvPr id="735240" name="AutoShape 8"/>
          <p:cNvSpPr>
            <a:spLocks noChangeArrowheads="1"/>
          </p:cNvSpPr>
          <p:nvPr/>
        </p:nvSpPr>
        <p:spPr bwMode="auto">
          <a:xfrm>
            <a:off x="3175000" y="4559300"/>
            <a:ext cx="2825750" cy="1073150"/>
          </a:xfrm>
          <a:prstGeom prst="roundRect">
            <a:avLst>
              <a:gd name="adj" fmla="val 25407"/>
            </a:avLst>
          </a:prstGeom>
          <a:noFill/>
          <a:ln w="50800">
            <a:solidFill>
              <a:srgbClr val="063DE8"/>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241" name="Rectangle 9"/>
          <p:cNvSpPr>
            <a:spLocks noChangeArrowheads="1"/>
          </p:cNvSpPr>
          <p:nvPr/>
        </p:nvSpPr>
        <p:spPr bwMode="auto">
          <a:xfrm>
            <a:off x="3100388" y="5815013"/>
            <a:ext cx="290512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ctr">
              <a:lnSpc>
                <a:spcPct val="75000"/>
              </a:lnSpc>
            </a:pPr>
            <a:r>
              <a:rPr lang="en-US" sz="3000" b="1" i="1">
                <a:solidFill>
                  <a:srgbClr val="063DE8"/>
                </a:solidFill>
              </a:rPr>
              <a:t>Non-Fractal</a:t>
            </a:r>
          </a:p>
        </p:txBody>
      </p:sp>
    </p:spTree>
    <p:extLst>
      <p:ext uri="{BB962C8B-B14F-4D97-AF65-F5344CB8AC3E}">
        <p14:creationId xmlns:p14="http://schemas.microsoft.com/office/powerpoint/2010/main" val="164710315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p:cNvSpPr>
            <a:spLocks noChangeArrowheads="1"/>
          </p:cNvSpPr>
          <p:nvPr/>
        </p:nvSpPr>
        <p:spPr bwMode="auto">
          <a:xfrm>
            <a:off x="528638" y="304800"/>
            <a:ext cx="8124825" cy="505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ctr">
              <a:lnSpc>
                <a:spcPct val="75000"/>
              </a:lnSpc>
            </a:pPr>
            <a:r>
              <a:rPr lang="en-US" sz="3600" b="1" dirty="0"/>
              <a:t>St. Petersburg Game</a:t>
            </a:r>
            <a:endParaRPr lang="en-US" dirty="0"/>
          </a:p>
        </p:txBody>
      </p:sp>
      <p:sp>
        <p:nvSpPr>
          <p:cNvPr id="669699" name="Rectangle 3"/>
          <p:cNvSpPr>
            <a:spLocks noChangeArrowheads="1"/>
          </p:cNvSpPr>
          <p:nvPr/>
        </p:nvSpPr>
        <p:spPr bwMode="auto">
          <a:xfrm>
            <a:off x="452438" y="1519238"/>
            <a:ext cx="6486525"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nSpc>
                <a:spcPct val="85000"/>
              </a:lnSpc>
            </a:pPr>
            <a:r>
              <a:rPr lang="en-US" sz="3200" b="1">
                <a:solidFill>
                  <a:srgbClr val="00279F"/>
                </a:solidFill>
              </a:rPr>
              <a:t>Toss a coin. If it is heads win $2, if not, keep tossing it until it falls heads.</a:t>
            </a:r>
          </a:p>
          <a:p>
            <a:pPr>
              <a:lnSpc>
                <a:spcPct val="45000"/>
              </a:lnSpc>
            </a:pPr>
            <a:endParaRPr lang="en-US" sz="3200" b="1">
              <a:solidFill>
                <a:srgbClr val="00279F"/>
              </a:solidFill>
            </a:endParaRPr>
          </a:p>
          <a:p>
            <a:pPr>
              <a:lnSpc>
                <a:spcPct val="85000"/>
              </a:lnSpc>
            </a:pPr>
            <a:r>
              <a:rPr lang="en-US" sz="3200" b="1">
                <a:solidFill>
                  <a:srgbClr val="00279F"/>
                </a:solidFill>
              </a:rPr>
              <a:t>If this occurs on the N-th toss we win $2</a:t>
            </a:r>
            <a:r>
              <a:rPr lang="en-US" sz="3200" b="1" baseline="30000">
                <a:solidFill>
                  <a:srgbClr val="00279F"/>
                </a:solidFill>
              </a:rPr>
              <a:t>N</a:t>
            </a:r>
            <a:r>
              <a:rPr lang="en-US" sz="3200" b="1">
                <a:solidFill>
                  <a:srgbClr val="00279F"/>
                </a:solidFill>
              </a:rPr>
              <a:t>.</a:t>
            </a:r>
          </a:p>
          <a:p>
            <a:pPr>
              <a:lnSpc>
                <a:spcPct val="45000"/>
              </a:lnSpc>
            </a:pPr>
            <a:endParaRPr lang="en-US" sz="3200" b="1">
              <a:solidFill>
                <a:srgbClr val="00279F"/>
              </a:solidFill>
            </a:endParaRPr>
          </a:p>
          <a:p>
            <a:pPr>
              <a:lnSpc>
                <a:spcPct val="85000"/>
              </a:lnSpc>
            </a:pPr>
            <a:r>
              <a:rPr lang="en-US" sz="3200" b="1">
                <a:solidFill>
                  <a:srgbClr val="00279F"/>
                </a:solidFill>
              </a:rPr>
              <a:t>With probability 2</a:t>
            </a:r>
            <a:r>
              <a:rPr lang="en-US" sz="3200" b="1" baseline="30000">
                <a:solidFill>
                  <a:srgbClr val="00279F"/>
                </a:solidFill>
              </a:rPr>
              <a:t>-N</a:t>
            </a:r>
            <a:r>
              <a:rPr lang="en-US" sz="3200" b="1">
                <a:solidFill>
                  <a:srgbClr val="00279F"/>
                </a:solidFill>
              </a:rPr>
              <a:t> we win $2</a:t>
            </a:r>
            <a:r>
              <a:rPr lang="en-US" sz="3200" b="1" baseline="30000">
                <a:solidFill>
                  <a:srgbClr val="00279F"/>
                </a:solidFill>
              </a:rPr>
              <a:t>N</a:t>
            </a:r>
            <a:r>
              <a:rPr lang="en-US" sz="3200" b="1">
                <a:solidFill>
                  <a:srgbClr val="00279F"/>
                </a:solidFill>
              </a:rPr>
              <a:t>.</a:t>
            </a:r>
          </a:p>
        </p:txBody>
      </p:sp>
      <p:sp>
        <p:nvSpPr>
          <p:cNvPr id="669700" name="Rectangle 4"/>
          <p:cNvSpPr>
            <a:spLocks noChangeArrowheads="1"/>
          </p:cNvSpPr>
          <p:nvPr/>
        </p:nvSpPr>
        <p:spPr bwMode="auto">
          <a:xfrm>
            <a:off x="6642100" y="2178050"/>
            <a:ext cx="2027238" cy="1574800"/>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nSpc>
                <a:spcPct val="80000"/>
              </a:lnSpc>
            </a:pPr>
            <a:r>
              <a:rPr lang="en-US" sz="3000">
                <a:solidFill>
                  <a:srgbClr val="000000"/>
                </a:solidFill>
              </a:rPr>
              <a:t>H        $2</a:t>
            </a:r>
          </a:p>
          <a:p>
            <a:pPr>
              <a:lnSpc>
                <a:spcPct val="80000"/>
              </a:lnSpc>
            </a:pPr>
            <a:r>
              <a:rPr lang="en-US" sz="3000">
                <a:solidFill>
                  <a:srgbClr val="000000"/>
                </a:solidFill>
              </a:rPr>
              <a:t>TH      $4</a:t>
            </a:r>
          </a:p>
          <a:p>
            <a:pPr>
              <a:lnSpc>
                <a:spcPct val="80000"/>
              </a:lnSpc>
            </a:pPr>
            <a:r>
              <a:rPr lang="en-US" sz="3000">
                <a:solidFill>
                  <a:srgbClr val="000000"/>
                </a:solidFill>
              </a:rPr>
              <a:t>TTH    $8</a:t>
            </a:r>
          </a:p>
          <a:p>
            <a:pPr>
              <a:lnSpc>
                <a:spcPct val="80000"/>
              </a:lnSpc>
            </a:pPr>
            <a:r>
              <a:rPr lang="en-US" sz="3000">
                <a:solidFill>
                  <a:srgbClr val="000000"/>
                </a:solidFill>
              </a:rPr>
              <a:t>TTTH  $16</a:t>
            </a:r>
          </a:p>
        </p:txBody>
      </p:sp>
      <p:graphicFrame>
        <p:nvGraphicFramePr>
          <p:cNvPr id="669701" name="Object 5">
            <a:hlinkClick r:id="" action="ppaction://ole?verb=0"/>
          </p:cNvPr>
          <p:cNvGraphicFramePr>
            <a:graphicFrameLocks/>
          </p:cNvGraphicFramePr>
          <p:nvPr/>
        </p:nvGraphicFramePr>
        <p:xfrm>
          <a:off x="7829550" y="4168775"/>
          <a:ext cx="412750" cy="479425"/>
        </p:xfrm>
        <a:graphic>
          <a:graphicData uri="http://schemas.openxmlformats.org/presentationml/2006/ole">
            <mc:AlternateContent xmlns:mc="http://schemas.openxmlformats.org/markup-compatibility/2006">
              <mc:Choice xmlns:v="urn:schemas-microsoft-com:vml" Requires="v">
                <p:oleObj spid="_x0000_s10269" r:id="rId4" imgW="411163" imgH="477838" progId="">
                  <p:embed/>
                </p:oleObj>
              </mc:Choice>
              <mc:Fallback>
                <p:oleObj r:id="rId4" imgW="411163" imgH="477838"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9550" y="4168775"/>
                        <a:ext cx="4127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69702" name="Line 6"/>
          <p:cNvSpPr>
            <a:spLocks noChangeShapeType="1"/>
          </p:cNvSpPr>
          <p:nvPr/>
        </p:nvSpPr>
        <p:spPr bwMode="auto">
          <a:xfrm>
            <a:off x="8058150" y="4719638"/>
            <a:ext cx="0" cy="544512"/>
          </a:xfrm>
          <a:prstGeom prst="line">
            <a:avLst/>
          </a:prstGeom>
          <a:noFill/>
          <a:ln w="50800">
            <a:solidFill>
              <a:srgbClr val="063DE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9703" name="AutoShape 7"/>
          <p:cNvSpPr>
            <a:spLocks noChangeArrowheads="1"/>
          </p:cNvSpPr>
          <p:nvPr/>
        </p:nvSpPr>
        <p:spPr bwMode="auto">
          <a:xfrm>
            <a:off x="7493000" y="3937000"/>
            <a:ext cx="1187450" cy="1924050"/>
          </a:xfrm>
          <a:prstGeom prst="roundRect">
            <a:avLst>
              <a:gd name="adj" fmla="val 25407"/>
            </a:avLst>
          </a:prstGeom>
          <a:noFill/>
          <a:ln w="50800">
            <a:solidFill>
              <a:srgbClr val="063DE8"/>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669704" name="Object 8">
            <a:hlinkClick r:id="" action="ppaction://ole?verb=0"/>
          </p:cNvPr>
          <p:cNvGraphicFramePr>
            <a:graphicFrameLocks/>
          </p:cNvGraphicFramePr>
          <p:nvPr/>
        </p:nvGraphicFramePr>
        <p:xfrm>
          <a:off x="7713663" y="5435600"/>
          <a:ext cx="709612" cy="336550"/>
        </p:xfrm>
        <a:graphic>
          <a:graphicData uri="http://schemas.openxmlformats.org/presentationml/2006/ole">
            <mc:AlternateContent xmlns:mc="http://schemas.openxmlformats.org/markup-compatibility/2006">
              <mc:Choice xmlns:v="urn:schemas-microsoft-com:vml" Requires="v">
                <p:oleObj spid="_x0000_s10270" r:id="rId6" imgW="708025" imgH="334963" progId="">
                  <p:embed/>
                </p:oleObj>
              </mc:Choice>
              <mc:Fallback>
                <p:oleObj r:id="rId6" imgW="708025" imgH="334963" progId="">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13663" y="5435600"/>
                        <a:ext cx="7096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69705" name="Rectangle 9"/>
          <p:cNvSpPr>
            <a:spLocks noChangeArrowheads="1"/>
          </p:cNvSpPr>
          <p:nvPr/>
        </p:nvSpPr>
        <p:spPr bwMode="auto">
          <a:xfrm>
            <a:off x="1295400" y="4775200"/>
            <a:ext cx="4291013"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ctr">
              <a:lnSpc>
                <a:spcPct val="80000"/>
              </a:lnSpc>
            </a:pPr>
            <a:r>
              <a:rPr lang="en-US" sz="2500" b="1">
                <a:solidFill>
                  <a:srgbClr val="000000"/>
                </a:solidFill>
              </a:rPr>
              <a:t>The average winnings are:</a:t>
            </a:r>
          </a:p>
        </p:txBody>
      </p:sp>
      <p:sp>
        <p:nvSpPr>
          <p:cNvPr id="669706" name="Rectangle 10"/>
          <p:cNvSpPr>
            <a:spLocks noChangeArrowheads="1"/>
          </p:cNvSpPr>
          <p:nvPr/>
        </p:nvSpPr>
        <p:spPr bwMode="auto">
          <a:xfrm>
            <a:off x="490538" y="5251450"/>
            <a:ext cx="60293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nSpc>
                <a:spcPct val="80000"/>
              </a:lnSpc>
            </a:pPr>
            <a:r>
              <a:rPr lang="en-US" sz="3000" b="1" dirty="0">
                <a:solidFill>
                  <a:srgbClr val="000000"/>
                </a:solidFill>
              </a:rPr>
              <a:t>2</a:t>
            </a:r>
            <a:r>
              <a:rPr lang="en-US" sz="3800" b="1" baseline="30000" dirty="0">
                <a:solidFill>
                  <a:srgbClr val="000000"/>
                </a:solidFill>
              </a:rPr>
              <a:t>-1</a:t>
            </a:r>
            <a:r>
              <a:rPr lang="en-US" sz="3000" b="1" dirty="0">
                <a:solidFill>
                  <a:srgbClr val="000000"/>
                </a:solidFill>
              </a:rPr>
              <a:t>2</a:t>
            </a:r>
            <a:r>
              <a:rPr lang="en-US" sz="3800" b="1" baseline="30000" dirty="0">
                <a:solidFill>
                  <a:srgbClr val="000000"/>
                </a:solidFill>
              </a:rPr>
              <a:t>1</a:t>
            </a:r>
            <a:r>
              <a:rPr lang="en-US" sz="3000" b="1" dirty="0">
                <a:solidFill>
                  <a:srgbClr val="000000"/>
                </a:solidFill>
              </a:rPr>
              <a:t>  +  2</a:t>
            </a:r>
            <a:r>
              <a:rPr lang="en-US" sz="3800" b="1" baseline="30000" dirty="0">
                <a:solidFill>
                  <a:srgbClr val="000000"/>
                </a:solidFill>
              </a:rPr>
              <a:t>-2</a:t>
            </a:r>
            <a:r>
              <a:rPr lang="en-US" sz="3000" b="1" dirty="0">
                <a:solidFill>
                  <a:srgbClr val="000000"/>
                </a:solidFill>
              </a:rPr>
              <a:t>2</a:t>
            </a:r>
            <a:r>
              <a:rPr lang="en-US" sz="3800" b="1" baseline="30000" dirty="0">
                <a:solidFill>
                  <a:srgbClr val="000000"/>
                </a:solidFill>
              </a:rPr>
              <a:t>2  </a:t>
            </a:r>
            <a:r>
              <a:rPr lang="en-US" sz="3000" b="1" dirty="0">
                <a:solidFill>
                  <a:srgbClr val="000000"/>
                </a:solidFill>
              </a:rPr>
              <a:t>+  2</a:t>
            </a:r>
            <a:r>
              <a:rPr lang="en-US" sz="3800" b="1" baseline="30000" dirty="0">
                <a:solidFill>
                  <a:srgbClr val="000000"/>
                </a:solidFill>
              </a:rPr>
              <a:t>-3</a:t>
            </a:r>
            <a:r>
              <a:rPr lang="en-US" sz="3000" b="1" dirty="0">
                <a:solidFill>
                  <a:srgbClr val="000000"/>
                </a:solidFill>
              </a:rPr>
              <a:t>2</a:t>
            </a:r>
            <a:r>
              <a:rPr lang="en-US" sz="3800" b="1" baseline="30000" dirty="0">
                <a:solidFill>
                  <a:srgbClr val="000000"/>
                </a:solidFill>
              </a:rPr>
              <a:t>3  </a:t>
            </a:r>
            <a:r>
              <a:rPr lang="en-US" sz="3000" b="1" dirty="0">
                <a:solidFill>
                  <a:srgbClr val="000000"/>
                </a:solidFill>
              </a:rPr>
              <a:t>+  . . .  =</a:t>
            </a:r>
          </a:p>
        </p:txBody>
      </p:sp>
      <p:sp>
        <p:nvSpPr>
          <p:cNvPr id="669707" name="Rectangle 11"/>
          <p:cNvSpPr>
            <a:spLocks noChangeArrowheads="1"/>
          </p:cNvSpPr>
          <p:nvPr/>
        </p:nvSpPr>
        <p:spPr bwMode="auto">
          <a:xfrm>
            <a:off x="795338" y="5803900"/>
            <a:ext cx="60293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nSpc>
                <a:spcPct val="80000"/>
              </a:lnSpc>
            </a:pPr>
            <a:r>
              <a:rPr lang="en-US" sz="3000" b="1">
                <a:solidFill>
                  <a:srgbClr val="000000"/>
                </a:solidFill>
              </a:rPr>
              <a:t>1      +       1    +       1     +  . . .  =</a:t>
            </a:r>
          </a:p>
        </p:txBody>
      </p:sp>
      <p:graphicFrame>
        <p:nvGraphicFramePr>
          <p:cNvPr id="669708" name="Object 12">
            <a:hlinkClick r:id="" action="ppaction://ole?verb=0"/>
          </p:cNvPr>
          <p:cNvGraphicFramePr>
            <a:graphicFrameLocks/>
          </p:cNvGraphicFramePr>
          <p:nvPr/>
        </p:nvGraphicFramePr>
        <p:xfrm>
          <a:off x="6627813" y="5886450"/>
          <a:ext cx="519112" cy="247650"/>
        </p:xfrm>
        <a:graphic>
          <a:graphicData uri="http://schemas.openxmlformats.org/presentationml/2006/ole">
            <mc:AlternateContent xmlns:mc="http://schemas.openxmlformats.org/markup-compatibility/2006">
              <mc:Choice xmlns:v="urn:schemas-microsoft-com:vml" Requires="v">
                <p:oleObj spid="_x0000_s10271" r:id="rId8" imgW="517525" imgH="246063" progId="">
                  <p:embed/>
                </p:oleObj>
              </mc:Choice>
              <mc:Fallback>
                <p:oleObj r:id="rId8" imgW="517525" imgH="246063" progId="">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27813" y="5886450"/>
                        <a:ext cx="519112"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69709" name="Rectangle 13"/>
          <p:cNvSpPr>
            <a:spLocks noChangeArrowheads="1"/>
          </p:cNvSpPr>
          <p:nvPr/>
        </p:nvSpPr>
        <p:spPr bwMode="auto">
          <a:xfrm>
            <a:off x="7505700" y="5937250"/>
            <a:ext cx="1414463"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nSpc>
                <a:spcPct val="80000"/>
              </a:lnSpc>
            </a:pPr>
            <a:r>
              <a:rPr lang="en-US" sz="2500" b="1" i="1">
                <a:solidFill>
                  <a:srgbClr val="063DE8"/>
                </a:solidFill>
              </a:rPr>
              <a:t>Fractal</a:t>
            </a:r>
          </a:p>
        </p:txBody>
      </p:sp>
      <p:sp>
        <p:nvSpPr>
          <p:cNvPr id="669710" name="Rectangle 14"/>
          <p:cNvSpPr>
            <a:spLocks noChangeArrowheads="1"/>
          </p:cNvSpPr>
          <p:nvPr/>
        </p:nvSpPr>
        <p:spPr bwMode="auto">
          <a:xfrm>
            <a:off x="393700" y="4699000"/>
            <a:ext cx="6832600" cy="1708150"/>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19028650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type="body" idx="1"/>
          </p:nvPr>
        </p:nvSpPr>
        <p:spPr>
          <a:xfrm>
            <a:off x="838200" y="4419600"/>
            <a:ext cx="2514600" cy="2667000"/>
          </a:xfrm>
        </p:spPr>
        <p:txBody>
          <a:bodyPr/>
          <a:lstStyle/>
          <a:p>
            <a:r>
              <a:rPr lang="en-US" sz="1800" b="1" dirty="0"/>
              <a:t>Synthetic</a:t>
            </a:r>
          </a:p>
          <a:p>
            <a:r>
              <a:rPr lang="en-US" sz="1800" b="1" dirty="0"/>
              <a:t>Linear</a:t>
            </a:r>
          </a:p>
          <a:p>
            <a:r>
              <a:rPr lang="en-US" sz="1800" b="1" dirty="0"/>
              <a:t>Stationary</a:t>
            </a:r>
          </a:p>
          <a:p>
            <a:r>
              <a:rPr lang="en-US" sz="1800" b="1" dirty="0"/>
              <a:t>Clean</a:t>
            </a:r>
          </a:p>
          <a:p>
            <a:r>
              <a:rPr lang="en-US" sz="1800" b="1" dirty="0"/>
              <a:t>Continuous</a:t>
            </a:r>
          </a:p>
          <a:p>
            <a:pPr>
              <a:buFont typeface="Wingdings" pitchFamily="2" charset="2"/>
              <a:buNone/>
            </a:pPr>
            <a:endParaRPr lang="en-US" sz="1800" b="1" dirty="0"/>
          </a:p>
        </p:txBody>
      </p:sp>
      <p:sp>
        <p:nvSpPr>
          <p:cNvPr id="67589" name="Line 5"/>
          <p:cNvSpPr>
            <a:spLocks noChangeShapeType="1"/>
          </p:cNvSpPr>
          <p:nvPr/>
        </p:nvSpPr>
        <p:spPr bwMode="auto">
          <a:xfrm>
            <a:off x="2438400" y="4619298"/>
            <a:ext cx="3657600" cy="0"/>
          </a:xfrm>
          <a:prstGeom prst="line">
            <a:avLst/>
          </a:prstGeom>
          <a:noFill/>
          <a:ln w="38100">
            <a:solidFill>
              <a:schemeClr val="tx1"/>
            </a:solidFill>
            <a:round/>
            <a:headEnd/>
            <a:tailEnd type="triangle" w="med" len="med"/>
          </a:ln>
        </p:spPr>
        <p:txBody>
          <a:bodyPr wrap="none" anchor="ctr"/>
          <a:lstStyle/>
          <a:p>
            <a:endParaRPr lang="en-US"/>
          </a:p>
        </p:txBody>
      </p:sp>
      <p:sp>
        <p:nvSpPr>
          <p:cNvPr id="67590" name="Line 6"/>
          <p:cNvSpPr>
            <a:spLocks noChangeShapeType="1"/>
          </p:cNvSpPr>
          <p:nvPr/>
        </p:nvSpPr>
        <p:spPr bwMode="auto">
          <a:xfrm>
            <a:off x="2622332" y="5320864"/>
            <a:ext cx="3474720" cy="0"/>
          </a:xfrm>
          <a:prstGeom prst="line">
            <a:avLst/>
          </a:prstGeom>
          <a:noFill/>
          <a:ln w="38100">
            <a:solidFill>
              <a:schemeClr val="tx1"/>
            </a:solidFill>
            <a:round/>
            <a:headEnd/>
            <a:tailEnd type="triangle" w="med" len="med"/>
          </a:ln>
        </p:spPr>
        <p:txBody>
          <a:bodyPr wrap="none" anchor="ctr"/>
          <a:lstStyle/>
          <a:p>
            <a:endParaRPr lang="en-US"/>
          </a:p>
        </p:txBody>
      </p:sp>
      <p:sp>
        <p:nvSpPr>
          <p:cNvPr id="67592" name="Line 8"/>
          <p:cNvSpPr>
            <a:spLocks noChangeShapeType="1"/>
          </p:cNvSpPr>
          <p:nvPr/>
        </p:nvSpPr>
        <p:spPr bwMode="auto">
          <a:xfrm>
            <a:off x="2241332" y="4968766"/>
            <a:ext cx="3840480" cy="0"/>
          </a:xfrm>
          <a:prstGeom prst="line">
            <a:avLst/>
          </a:prstGeom>
          <a:noFill/>
          <a:ln w="38100">
            <a:solidFill>
              <a:schemeClr val="tx1"/>
            </a:solidFill>
            <a:round/>
            <a:headEnd/>
            <a:tailEnd type="triangle" w="med" len="med"/>
          </a:ln>
        </p:spPr>
        <p:txBody>
          <a:bodyPr wrap="none" anchor="ctr"/>
          <a:lstStyle/>
          <a:p>
            <a:endParaRPr lang="en-US"/>
          </a:p>
        </p:txBody>
      </p:sp>
      <p:sp>
        <p:nvSpPr>
          <p:cNvPr id="67593" name="Line 9"/>
          <p:cNvSpPr>
            <a:spLocks noChangeShapeType="1"/>
          </p:cNvSpPr>
          <p:nvPr/>
        </p:nvSpPr>
        <p:spPr bwMode="auto">
          <a:xfrm>
            <a:off x="2178268" y="5683468"/>
            <a:ext cx="3931920" cy="0"/>
          </a:xfrm>
          <a:prstGeom prst="line">
            <a:avLst/>
          </a:prstGeom>
          <a:noFill/>
          <a:ln w="38100">
            <a:solidFill>
              <a:schemeClr val="tx1"/>
            </a:solidFill>
            <a:round/>
            <a:headEnd/>
            <a:tailEnd type="triangle" w="med" len="med"/>
          </a:ln>
        </p:spPr>
        <p:txBody>
          <a:bodyPr wrap="none" anchor="ctr"/>
          <a:lstStyle/>
          <a:p>
            <a:endParaRPr lang="en-US"/>
          </a:p>
        </p:txBody>
      </p:sp>
      <p:sp>
        <p:nvSpPr>
          <p:cNvPr id="67598" name="Line 14"/>
          <p:cNvSpPr>
            <a:spLocks noChangeShapeType="1"/>
          </p:cNvSpPr>
          <p:nvPr/>
        </p:nvSpPr>
        <p:spPr bwMode="auto">
          <a:xfrm>
            <a:off x="2635468" y="6035040"/>
            <a:ext cx="3474720" cy="0"/>
          </a:xfrm>
          <a:prstGeom prst="line">
            <a:avLst/>
          </a:prstGeom>
          <a:noFill/>
          <a:ln w="38100">
            <a:solidFill>
              <a:schemeClr val="tx1"/>
            </a:solidFill>
            <a:round/>
            <a:headEnd/>
            <a:tailEnd type="triangle" w="med" len="med"/>
          </a:ln>
        </p:spPr>
        <p:txBody>
          <a:bodyPr wrap="none" anchor="ctr"/>
          <a:lstStyle/>
          <a:p>
            <a:endParaRPr lang="en-US"/>
          </a:p>
        </p:txBody>
      </p:sp>
      <p:sp>
        <p:nvSpPr>
          <p:cNvPr id="67599" name="Line 15"/>
          <p:cNvSpPr>
            <a:spLocks noChangeShapeType="1"/>
          </p:cNvSpPr>
          <p:nvPr/>
        </p:nvSpPr>
        <p:spPr bwMode="auto">
          <a:xfrm>
            <a:off x="2635468" y="6035040"/>
            <a:ext cx="3474720" cy="365760"/>
          </a:xfrm>
          <a:prstGeom prst="line">
            <a:avLst/>
          </a:prstGeom>
          <a:noFill/>
          <a:ln w="38100">
            <a:solidFill>
              <a:schemeClr val="tx1"/>
            </a:solidFill>
            <a:round/>
            <a:headEnd/>
            <a:tailEnd type="triangle" w="med" len="med"/>
          </a:ln>
        </p:spPr>
        <p:txBody>
          <a:bodyPr wrap="none" anchor="ctr"/>
          <a:lstStyle/>
          <a:p>
            <a:endParaRPr lang="en-US"/>
          </a:p>
        </p:txBody>
      </p:sp>
      <p:sp>
        <p:nvSpPr>
          <p:cNvPr id="19" name="Rectangle 3"/>
          <p:cNvSpPr txBox="1">
            <a:spLocks noChangeArrowheads="1"/>
          </p:cNvSpPr>
          <p:nvPr/>
        </p:nvSpPr>
        <p:spPr bwMode="auto">
          <a:xfrm>
            <a:off x="6172200" y="4419600"/>
            <a:ext cx="2514600" cy="2895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ts val="575"/>
              </a:spcBef>
              <a:spcAft>
                <a:spcPct val="0"/>
              </a:spcAft>
              <a:buClr>
                <a:schemeClr val="accent1"/>
              </a:buClr>
              <a:buSzPct val="85000"/>
              <a:buFont typeface="Wingdings" pitchFamily="2" charset="2"/>
              <a:buChar char="q"/>
              <a:tabLst/>
              <a:defRPr/>
            </a:pPr>
            <a:r>
              <a:rPr kumimoji="0" lang="en-US" sz="1800" b="1" i="0" u="none" strike="noStrike" kern="1200" cap="none" spc="0" normalizeH="0" baseline="0" noProof="0" dirty="0">
                <a:ln>
                  <a:noFill/>
                </a:ln>
                <a:solidFill>
                  <a:schemeClr val="tx1"/>
                </a:solidFill>
                <a:effectLst/>
                <a:uLnTx/>
                <a:uFillTx/>
                <a:latin typeface="+mn-lt"/>
                <a:cs typeface="Arial" pitchFamily="34" charset="0"/>
              </a:rPr>
              <a:t>Natural</a:t>
            </a:r>
          </a:p>
          <a:p>
            <a:pPr marL="273050" indent="-273050" eaLnBrk="0" hangingPunct="0">
              <a:spcBef>
                <a:spcPts val="575"/>
              </a:spcBef>
              <a:buClr>
                <a:schemeClr val="accent1"/>
              </a:buClr>
              <a:buSzPct val="85000"/>
              <a:buFont typeface="Wingdings" pitchFamily="2" charset="2"/>
              <a:buChar char="q"/>
            </a:pPr>
            <a:r>
              <a:rPr lang="en-US" sz="1800" b="1" dirty="0">
                <a:latin typeface="+mn-lt"/>
              </a:rPr>
              <a:t>Nonlinear</a:t>
            </a:r>
          </a:p>
          <a:p>
            <a:pPr marL="273050" marR="0" lvl="0" indent="-273050" algn="l" defTabSz="914400" rtl="0" eaLnBrk="0" fontAlgn="base" latinLnBrk="0" hangingPunct="0">
              <a:lnSpc>
                <a:spcPct val="100000"/>
              </a:lnSpc>
              <a:spcBef>
                <a:spcPts val="575"/>
              </a:spcBef>
              <a:spcAft>
                <a:spcPct val="0"/>
              </a:spcAft>
              <a:buClr>
                <a:schemeClr val="accent1"/>
              </a:buClr>
              <a:buSzPct val="85000"/>
              <a:buFont typeface="Wingdings" pitchFamily="2" charset="2"/>
              <a:buChar char="q"/>
              <a:tabLst/>
              <a:defRPr/>
            </a:pPr>
            <a:r>
              <a:rPr kumimoji="0" lang="en-US" sz="1800" b="1" i="0" u="none" strike="noStrike" kern="1200" cap="none" spc="0" normalizeH="0" baseline="0" noProof="0" dirty="0">
                <a:ln>
                  <a:noFill/>
                </a:ln>
                <a:solidFill>
                  <a:schemeClr val="tx1"/>
                </a:solidFill>
                <a:effectLst/>
                <a:uLnTx/>
                <a:uFillTx/>
                <a:latin typeface="+mn-lt"/>
                <a:cs typeface="Arial" pitchFamily="34" charset="0"/>
              </a:rPr>
              <a:t>Nonstationary</a:t>
            </a:r>
          </a:p>
          <a:p>
            <a:pPr marL="273050" marR="0" lvl="0" indent="-273050" algn="l" defTabSz="914400" rtl="0" eaLnBrk="0" fontAlgn="base" latinLnBrk="0" hangingPunct="0">
              <a:lnSpc>
                <a:spcPct val="100000"/>
              </a:lnSpc>
              <a:spcBef>
                <a:spcPts val="575"/>
              </a:spcBef>
              <a:spcAft>
                <a:spcPct val="0"/>
              </a:spcAft>
              <a:buClr>
                <a:schemeClr val="accent1"/>
              </a:buClr>
              <a:buSzPct val="85000"/>
              <a:buFont typeface="Wingdings" pitchFamily="2" charset="2"/>
              <a:buChar char="q"/>
              <a:tabLst/>
              <a:defRPr/>
            </a:pPr>
            <a:r>
              <a:rPr kumimoji="0" lang="en-US" sz="1800" b="1" i="0" u="none" strike="noStrike" kern="1200" cap="none" spc="0" normalizeH="0" baseline="0" noProof="0" dirty="0">
                <a:ln>
                  <a:noFill/>
                </a:ln>
                <a:solidFill>
                  <a:schemeClr val="tx1"/>
                </a:solidFill>
                <a:effectLst/>
                <a:uLnTx/>
                <a:uFillTx/>
                <a:latin typeface="+mn-lt"/>
                <a:cs typeface="Arial" pitchFamily="34" charset="0"/>
              </a:rPr>
              <a:t>Noise</a:t>
            </a:r>
          </a:p>
          <a:p>
            <a:pPr marL="273050" marR="0" lvl="0" indent="-273050" algn="l" defTabSz="914400" rtl="0" eaLnBrk="0" fontAlgn="base" latinLnBrk="0" hangingPunct="0">
              <a:lnSpc>
                <a:spcPct val="100000"/>
              </a:lnSpc>
              <a:spcBef>
                <a:spcPts val="575"/>
              </a:spcBef>
              <a:spcAft>
                <a:spcPct val="0"/>
              </a:spcAft>
              <a:buClr>
                <a:schemeClr val="accent1"/>
              </a:buClr>
              <a:buSzPct val="85000"/>
              <a:buFont typeface="Wingdings" pitchFamily="2" charset="2"/>
              <a:buChar char="q"/>
              <a:tabLst/>
              <a:defRPr/>
            </a:pPr>
            <a:r>
              <a:rPr kumimoji="0" lang="en-US" sz="1800" b="1" i="0" u="none" strike="noStrike" kern="1200" cap="none" spc="0" normalizeH="0" baseline="0" noProof="0" dirty="0">
                <a:ln>
                  <a:noFill/>
                </a:ln>
                <a:solidFill>
                  <a:schemeClr val="tx1"/>
                </a:solidFill>
                <a:effectLst/>
                <a:uLnTx/>
                <a:uFillTx/>
                <a:latin typeface="+mn-lt"/>
                <a:cs typeface="Arial" pitchFamily="34" charset="0"/>
              </a:rPr>
              <a:t>intermittent</a:t>
            </a:r>
          </a:p>
          <a:p>
            <a:pPr marL="273050" marR="0" lvl="0" indent="-273050" algn="l" defTabSz="914400" rtl="0" eaLnBrk="0" fontAlgn="base" latinLnBrk="0" hangingPunct="0">
              <a:lnSpc>
                <a:spcPct val="100000"/>
              </a:lnSpc>
              <a:spcBef>
                <a:spcPts val="575"/>
              </a:spcBef>
              <a:spcAft>
                <a:spcPct val="0"/>
              </a:spcAft>
              <a:buClr>
                <a:schemeClr val="accent1"/>
              </a:buClr>
              <a:buSzPct val="85000"/>
              <a:buFont typeface="Wingdings" pitchFamily="2" charset="2"/>
              <a:buChar char="q"/>
              <a:tabLst/>
              <a:defRPr/>
            </a:pPr>
            <a:r>
              <a:rPr lang="en-US" sz="1800" b="1" dirty="0">
                <a:latin typeface="+mn-lt"/>
              </a:rPr>
              <a:t>Switching</a:t>
            </a:r>
            <a:endParaRPr kumimoji="0" lang="en-US" sz="1800" b="1" i="0" u="none" strike="noStrike" kern="1200" cap="none" spc="0" normalizeH="0" baseline="0" noProof="0" dirty="0">
              <a:ln>
                <a:noFill/>
              </a:ln>
              <a:solidFill>
                <a:schemeClr val="tx1"/>
              </a:solidFill>
              <a:effectLst/>
              <a:uLnTx/>
              <a:uFillTx/>
              <a:latin typeface="+mn-lt"/>
              <a:cs typeface="Arial" pitchFamily="34" charset="0"/>
            </a:endParaRPr>
          </a:p>
        </p:txBody>
      </p:sp>
      <p:sp>
        <p:nvSpPr>
          <p:cNvPr id="13" name="Rectangle 12"/>
          <p:cNvSpPr/>
          <p:nvPr/>
        </p:nvSpPr>
        <p:spPr>
          <a:xfrm>
            <a:off x="762000" y="3352800"/>
            <a:ext cx="2590800" cy="707886"/>
          </a:xfrm>
          <a:prstGeom prst="rect">
            <a:avLst/>
          </a:prstGeom>
        </p:spPr>
        <p:txBody>
          <a:bodyPr wrap="square">
            <a:spAutoFit/>
          </a:bodyPr>
          <a:lstStyle/>
          <a:p>
            <a:r>
              <a:rPr lang="en-US" sz="2000" b="1" dirty="0">
                <a:solidFill>
                  <a:srgbClr val="0000FF"/>
                </a:solidFill>
              </a:rPr>
              <a:t>We naturally love and accept</a:t>
            </a:r>
          </a:p>
        </p:txBody>
      </p:sp>
      <p:sp>
        <p:nvSpPr>
          <p:cNvPr id="14" name="Rectangle 13"/>
          <p:cNvSpPr/>
          <p:nvPr/>
        </p:nvSpPr>
        <p:spPr>
          <a:xfrm>
            <a:off x="5638800" y="3352800"/>
            <a:ext cx="2667000" cy="707886"/>
          </a:xfrm>
          <a:prstGeom prst="rect">
            <a:avLst/>
          </a:prstGeom>
        </p:spPr>
        <p:txBody>
          <a:bodyPr wrap="square">
            <a:spAutoFit/>
          </a:bodyPr>
          <a:lstStyle/>
          <a:p>
            <a:r>
              <a:rPr lang="en-US" sz="2000" b="1" dirty="0">
                <a:solidFill>
                  <a:srgbClr val="FF0000"/>
                </a:solidFill>
              </a:rPr>
              <a:t>But, in the face of a world that is largely</a:t>
            </a:r>
          </a:p>
        </p:txBody>
      </p:sp>
      <p:sp>
        <p:nvSpPr>
          <p:cNvPr id="2" name="Title 1"/>
          <p:cNvSpPr>
            <a:spLocks noGrp="1"/>
          </p:cNvSpPr>
          <p:nvPr>
            <p:ph type="title"/>
          </p:nvPr>
        </p:nvSpPr>
        <p:spPr/>
        <p:txBody>
          <a:bodyPr/>
          <a:lstStyle/>
          <a:p>
            <a:r>
              <a:rPr lang="en-US" dirty="0"/>
              <a:t>Data</a:t>
            </a:r>
          </a:p>
        </p:txBody>
      </p:sp>
      <p:sp>
        <p:nvSpPr>
          <p:cNvPr id="33" name="Rounded Rectangle 32"/>
          <p:cNvSpPr/>
          <p:nvPr/>
        </p:nvSpPr>
        <p:spPr bwMode="auto">
          <a:xfrm>
            <a:off x="1159292" y="1371601"/>
            <a:ext cx="1600200" cy="457200"/>
          </a:xfrm>
          <a:prstGeom prst="round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Systems</a:t>
            </a:r>
          </a:p>
        </p:txBody>
      </p:sp>
      <p:sp>
        <p:nvSpPr>
          <p:cNvPr id="34" name="Rounded Rectangle 33"/>
          <p:cNvSpPr/>
          <p:nvPr/>
        </p:nvSpPr>
        <p:spPr bwMode="auto">
          <a:xfrm>
            <a:off x="3559592" y="1371600"/>
            <a:ext cx="1600200" cy="457200"/>
          </a:xfrm>
          <a:prstGeom prst="round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Sensors</a:t>
            </a:r>
          </a:p>
        </p:txBody>
      </p:sp>
      <p:sp>
        <p:nvSpPr>
          <p:cNvPr id="35" name="Rounded Rectangle 34"/>
          <p:cNvSpPr/>
          <p:nvPr/>
        </p:nvSpPr>
        <p:spPr bwMode="auto">
          <a:xfrm>
            <a:off x="6074192" y="1363861"/>
            <a:ext cx="1600200" cy="464939"/>
          </a:xfrm>
          <a:prstGeom prst="round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DATA</a:t>
            </a:r>
          </a:p>
        </p:txBody>
      </p:sp>
      <p:cxnSp>
        <p:nvCxnSpPr>
          <p:cNvPr id="36" name="Straight Arrow Connector 35"/>
          <p:cNvCxnSpPr>
            <a:stCxn id="34" idx="3"/>
          </p:cNvCxnSpPr>
          <p:nvPr/>
        </p:nvCxnSpPr>
        <p:spPr bwMode="auto">
          <a:xfrm>
            <a:off x="5159792" y="1600200"/>
            <a:ext cx="914400" cy="0"/>
          </a:xfrm>
          <a:prstGeom prst="straightConnector1">
            <a:avLst/>
          </a:prstGeom>
          <a:solidFill>
            <a:schemeClr val="accent1"/>
          </a:solidFill>
          <a:ln w="25400" cap="flat" cmpd="sng" algn="ctr">
            <a:solidFill>
              <a:srgbClr val="0000FF"/>
            </a:solidFill>
            <a:prstDash val="solid"/>
            <a:round/>
            <a:headEnd type="none" w="med" len="med"/>
            <a:tailEnd type="triangle" w="med" len="lg"/>
          </a:ln>
          <a:effectLst/>
        </p:spPr>
      </p:cxnSp>
      <p:cxnSp>
        <p:nvCxnSpPr>
          <p:cNvPr id="37" name="Straight Arrow Connector 36"/>
          <p:cNvCxnSpPr>
            <a:stCxn id="33" idx="3"/>
            <a:endCxn id="34" idx="1"/>
          </p:cNvCxnSpPr>
          <p:nvPr/>
        </p:nvCxnSpPr>
        <p:spPr bwMode="auto">
          <a:xfrm flipV="1">
            <a:off x="2759492" y="1600200"/>
            <a:ext cx="800100" cy="1"/>
          </a:xfrm>
          <a:prstGeom prst="straightConnector1">
            <a:avLst/>
          </a:prstGeom>
          <a:solidFill>
            <a:schemeClr val="accent1"/>
          </a:solidFill>
          <a:ln w="25400" cap="flat" cmpd="sng" algn="ctr">
            <a:solidFill>
              <a:srgbClr val="0000FF"/>
            </a:solidFill>
            <a:prstDash val="solid"/>
            <a:round/>
            <a:headEnd type="none" w="med" len="med"/>
            <a:tailEnd type="triangle" w="med" len="lg"/>
          </a:ln>
          <a:effectLst/>
        </p:spPr>
      </p:cxnSp>
      <p:sp>
        <p:nvSpPr>
          <p:cNvPr id="38" name="Curved Up Arrow 37"/>
          <p:cNvSpPr/>
          <p:nvPr/>
        </p:nvSpPr>
        <p:spPr bwMode="auto">
          <a:xfrm flipH="1">
            <a:off x="1959392" y="1914525"/>
            <a:ext cx="4832132" cy="609600"/>
          </a:xfrm>
          <a:prstGeom prst="curvedUp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9" name="Rectangle 38"/>
          <p:cNvSpPr/>
          <p:nvPr/>
        </p:nvSpPr>
        <p:spPr>
          <a:xfrm>
            <a:off x="3188117" y="2524125"/>
            <a:ext cx="2590800" cy="400110"/>
          </a:xfrm>
          <a:prstGeom prst="rect">
            <a:avLst/>
          </a:prstGeom>
        </p:spPr>
        <p:txBody>
          <a:bodyPr wrap="square">
            <a:spAutoFit/>
          </a:bodyPr>
          <a:lstStyle/>
          <a:p>
            <a:r>
              <a:rPr lang="en-US" sz="2000" b="1" dirty="0">
                <a:solidFill>
                  <a:srgbClr val="0000FF"/>
                </a:solidFill>
              </a:rPr>
              <a:t>INFORMATICS</a:t>
            </a:r>
          </a:p>
        </p:txBody>
      </p:sp>
    </p:spTree>
    <p:extLst>
      <p:ext uri="{BB962C8B-B14F-4D97-AF65-F5344CB8AC3E}">
        <p14:creationId xmlns:p14="http://schemas.microsoft.com/office/powerpoint/2010/main" val="3138516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Systems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Linear System of D.E (system’s evolution is linear)</a:t>
                </a:r>
              </a:p>
              <a:p>
                <a:pPr marL="0" indent="0">
                  <a:buNone/>
                </a:pPr>
                <a:endParaRPr lang="en-US" dirty="0"/>
              </a:p>
              <a:p>
                <a:pPr marL="0" indent="0">
                  <a:buNone/>
                </a:pPr>
                <a:endParaRPr lang="en-US" dirty="0"/>
              </a:p>
              <a:p>
                <a:pPr marL="0" indent="0">
                  <a:buNone/>
                </a:pPr>
                <a:endParaRPr lang="en-US" dirty="0"/>
              </a:p>
              <a:p>
                <a:r>
                  <a:rPr lang="en-US" dirty="0"/>
                  <a:t>General solution</a:t>
                </a:r>
              </a:p>
              <a:p>
                <a:endParaRPr lang="en-US" dirty="0"/>
              </a:p>
              <a:p>
                <a:r>
                  <a:rPr lang="en-US" dirty="0"/>
                  <a:t>The solution is explicitly known for any</a:t>
                </a:r>
                <a14:m>
                  <m:oMath xmlns:m="http://schemas.openxmlformats.org/officeDocument/2006/math">
                    <m:r>
                      <a:rPr lang="en-US" i="1" dirty="0" smtClean="0">
                        <a:latin typeface="Cambria Math"/>
                      </a:rPr>
                      <m:t> </m:t>
                    </m:r>
                    <m:r>
                      <a:rPr lang="en-US" i="1" dirty="0" smtClean="0">
                        <a:latin typeface="Cambria Math"/>
                      </a:rPr>
                      <m:t>𝑡</m:t>
                    </m:r>
                  </m:oMath>
                </a14:m>
                <a:r>
                  <a:rPr lang="en-US" dirty="0"/>
                  <a:t>.</a:t>
                </a:r>
              </a:p>
              <a:p>
                <a:pPr marL="342900" lvl="2" indent="-342900" eaLnBrk="1" hangingPunct="1">
                  <a:buFont typeface="Wingdings" pitchFamily="2" charset="2"/>
                  <a:buChar char="q"/>
                  <a:defRPr/>
                </a:pPr>
                <a:r>
                  <a:rPr lang="en-US" sz="2400" dirty="0"/>
                  <a:t>Stability of linear systems is determined by eigenvalues of matrix </a:t>
                </a:r>
                <a14:m>
                  <m:oMath xmlns:m="http://schemas.openxmlformats.org/officeDocument/2006/math">
                    <m:r>
                      <a:rPr lang="en-US" sz="2400" b="1" i="1" dirty="0" smtClean="0">
                        <a:latin typeface="Cambria Math"/>
                      </a:rPr>
                      <m:t>𝑨</m:t>
                    </m:r>
                  </m:oMath>
                </a14:m>
                <a:r>
                  <a:rPr lang="en-US" sz="2400" dirty="0"/>
                  <a:t>.</a:t>
                </a:r>
                <a:endParaRPr lang="en-US" dirty="0"/>
              </a:p>
              <a:p>
                <a:pPr lvl="2" eaLnBrk="1" hangingPunct="1">
                  <a:defRPr/>
                </a:pPr>
                <a:r>
                  <a:rPr lang="en-US" sz="2000" dirty="0"/>
                  <a:t>If Re(</a:t>
                </a:r>
                <a:r>
                  <a:rPr lang="en-US" sz="2000" dirty="0">
                    <a:sym typeface="Math1" charset="2"/>
                  </a:rPr>
                  <a:t>λ)&lt;0, Stable</a:t>
                </a:r>
              </a:p>
              <a:p>
                <a:pPr lvl="2" eaLnBrk="1" hangingPunct="1">
                  <a:defRPr/>
                </a:pPr>
                <a:r>
                  <a:rPr lang="en-US" sz="2000" dirty="0"/>
                  <a:t>If Re(</a:t>
                </a:r>
                <a:r>
                  <a:rPr lang="en-US" sz="2000" dirty="0">
                    <a:sym typeface="Math1" charset="2"/>
                  </a:rPr>
                  <a:t>λ)&gt;0, Unstable</a:t>
                </a:r>
              </a:p>
              <a:p>
                <a:endParaRPr lang="en-US" dirty="0"/>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028" t="-901"/>
                </a:stretch>
              </a:blipFill>
            </p:spPr>
            <p:txBody>
              <a:bodyPr/>
              <a:lstStyle/>
              <a:p>
                <a:r>
                  <a:rPr lang="en-US">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2474009677"/>
              </p:ext>
            </p:extLst>
          </p:nvPr>
        </p:nvGraphicFramePr>
        <p:xfrm>
          <a:off x="2514600" y="1752600"/>
          <a:ext cx="3048000" cy="1122363"/>
        </p:xfrm>
        <a:graphic>
          <a:graphicData uri="http://schemas.openxmlformats.org/presentationml/2006/ole">
            <mc:AlternateContent xmlns:mc="http://schemas.openxmlformats.org/markup-compatibility/2006">
              <mc:Choice xmlns:v="urn:schemas-microsoft-com:vml" Requires="v">
                <p:oleObj spid="_x0000_s3216" name="Equation" r:id="rId4" imgW="1257120" imgH="558720" progId="Equation.3">
                  <p:embed/>
                </p:oleObj>
              </mc:Choice>
              <mc:Fallback>
                <p:oleObj name="Equation" r:id="rId4" imgW="1257120" imgH="558720" progId="Equation.3">
                  <p:embed/>
                  <p:pic>
                    <p:nvPicPr>
                      <p:cNvPr id="0" name="Object 4"/>
                      <p:cNvPicPr>
                        <a:picLocks noChangeAspect="1" noChangeArrowheads="1"/>
                      </p:cNvPicPr>
                      <p:nvPr/>
                    </p:nvPicPr>
                    <p:blipFill>
                      <a:blip r:embed="rId5"/>
                      <a:srcRect/>
                      <a:stretch>
                        <a:fillRect/>
                      </a:stretch>
                    </p:blipFill>
                    <p:spPr bwMode="auto">
                      <a:xfrm>
                        <a:off x="2514600" y="1752600"/>
                        <a:ext cx="3048000" cy="1122363"/>
                      </a:xfrm>
                      <a:prstGeom prst="rect">
                        <a:avLst/>
                      </a:prstGeom>
                      <a:solidFill>
                        <a:schemeClr val="bg1"/>
                      </a:solid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132354446"/>
              </p:ext>
            </p:extLst>
          </p:nvPr>
        </p:nvGraphicFramePr>
        <p:xfrm>
          <a:off x="3048000" y="3200400"/>
          <a:ext cx="1776929" cy="519410"/>
        </p:xfrm>
        <a:graphic>
          <a:graphicData uri="http://schemas.openxmlformats.org/presentationml/2006/ole">
            <mc:AlternateContent xmlns:mc="http://schemas.openxmlformats.org/markup-compatibility/2006">
              <mc:Choice xmlns:v="urn:schemas-microsoft-com:vml" Requires="v">
                <p:oleObj spid="_x0000_s3217" name="Equation" r:id="rId6" imgW="825480" imgH="241200" progId="Equation.3">
                  <p:embed/>
                </p:oleObj>
              </mc:Choice>
              <mc:Fallback>
                <p:oleObj name="Equation" r:id="rId6" imgW="825480" imgH="241200" progId="Equation.3">
                  <p:embed/>
                  <p:pic>
                    <p:nvPicPr>
                      <p:cNvPr id="0" name=""/>
                      <p:cNvPicPr/>
                      <p:nvPr/>
                    </p:nvPicPr>
                    <p:blipFill>
                      <a:blip r:embed="rId7"/>
                      <a:stretch>
                        <a:fillRect/>
                      </a:stretch>
                    </p:blipFill>
                    <p:spPr>
                      <a:xfrm>
                        <a:off x="3048000" y="3200400"/>
                        <a:ext cx="1776929" cy="519410"/>
                      </a:xfrm>
                      <a:prstGeom prst="rect">
                        <a:avLst/>
                      </a:prstGeom>
                    </p:spPr>
                  </p:pic>
                </p:oleObj>
              </mc:Fallback>
            </mc:AlternateContent>
          </a:graphicData>
        </a:graphic>
      </p:graphicFrame>
    </p:spTree>
    <p:extLst>
      <p:ext uri="{BB962C8B-B14F-4D97-AF65-F5344CB8AC3E}">
        <p14:creationId xmlns:p14="http://schemas.microsoft.com/office/powerpoint/2010/main" val="1863425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Nonlinear Systems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219200"/>
                <a:ext cx="7162800" cy="5410200"/>
              </a:xfrm>
            </p:spPr>
            <p:txBody>
              <a:bodyPr/>
              <a:lstStyle/>
              <a:p>
                <a:r>
                  <a:rPr lang="en-US" dirty="0"/>
                  <a:t>Difficult or impossible to solve analytically</a:t>
                </a:r>
              </a:p>
              <a:p>
                <a:pPr marL="0" indent="0">
                  <a:buNone/>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a:rPr>
                            <m:t>𝑋</m:t>
                          </m:r>
                        </m:e>
                      </m:acc>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𝑑𝑋</m:t>
                          </m:r>
                        </m:num>
                        <m:den>
                          <m:r>
                            <a:rPr lang="en-US" b="0" i="1" smtClean="0">
                              <a:latin typeface="Cambria Math"/>
                            </a:rPr>
                            <m:t>𝑑𝑡</m:t>
                          </m:r>
                        </m:den>
                      </m:f>
                      <m:r>
                        <a:rPr lang="en-US" b="0" i="1" smtClean="0">
                          <a:latin typeface="Cambria Math"/>
                        </a:rPr>
                        <m:t>=</m:t>
                      </m:r>
                      <m:r>
                        <a:rPr lang="en-US" b="0" i="1" smtClean="0">
                          <a:latin typeface="Cambria Math"/>
                        </a:rPr>
                        <m:t>𝐹</m:t>
                      </m:r>
                      <m:d>
                        <m:dPr>
                          <m:ctrlPr>
                            <a:rPr lang="en-US" b="0" i="1" smtClean="0">
                              <a:latin typeface="Cambria Math" panose="02040503050406030204" pitchFamily="18" charset="0"/>
                            </a:rPr>
                          </m:ctrlPr>
                        </m:dPr>
                        <m:e>
                          <m:r>
                            <a:rPr lang="en-US" b="0" i="1" smtClean="0">
                              <a:latin typeface="Cambria Math"/>
                            </a:rPr>
                            <m:t>𝑋</m:t>
                          </m:r>
                        </m:e>
                      </m:d>
                      <m:r>
                        <a:rPr lang="en-US" b="0" i="1" smtClean="0">
                          <a:latin typeface="Cambria Math"/>
                        </a:rPr>
                        <m:t>, </m:t>
                      </m:r>
                      <m:r>
                        <a:rPr lang="en-US" b="0" i="1" smtClean="0">
                          <a:latin typeface="Cambria Math"/>
                        </a:rPr>
                        <m:t>𝐹</m:t>
                      </m:r>
                      <m:r>
                        <a:rPr lang="en-US" b="0" i="1" smtClean="0">
                          <a:latin typeface="Cambria Math"/>
                          <a:ea typeface="Cambria Math"/>
                        </a:rPr>
                        <m:t>∈</m:t>
                      </m:r>
                      <m:sSup>
                        <m:sSupPr>
                          <m:ctrlPr>
                            <a:rPr lang="en-US" b="0" i="1" smtClean="0">
                              <a:latin typeface="Cambria Math" panose="02040503050406030204" pitchFamily="18" charset="0"/>
                              <a:ea typeface="Cambria Math"/>
                            </a:rPr>
                          </m:ctrlPr>
                        </m:sSupPr>
                        <m:e>
                          <m:r>
                            <a:rPr lang="en-US" b="0" i="1" smtClean="0">
                              <a:latin typeface="Cambria Math"/>
                              <a:ea typeface="Cambria Math"/>
                            </a:rPr>
                            <m:t>ℝ</m:t>
                          </m:r>
                        </m:e>
                        <m:sup>
                          <m:r>
                            <a:rPr lang="en-US" b="0" i="1" smtClean="0">
                              <a:latin typeface="Cambria Math"/>
                              <a:ea typeface="Cambria Math"/>
                            </a:rPr>
                            <m:t>𝑛</m:t>
                          </m:r>
                        </m:sup>
                      </m:sSup>
                      <m:groupChr>
                        <m:groupChrPr>
                          <m:chr m:val="→"/>
                          <m:vertJc m:val="bot"/>
                          <m:ctrlPr>
                            <a:rPr lang="en-US" b="0" i="1" smtClean="0">
                              <a:latin typeface="Cambria Math" panose="02040503050406030204" pitchFamily="18" charset="0"/>
                              <a:ea typeface="Cambria Math"/>
                            </a:rPr>
                          </m:ctrlPr>
                        </m:groupChrPr>
                        <m:e/>
                      </m:groupChr>
                      <m:sSup>
                        <m:sSupPr>
                          <m:ctrlPr>
                            <a:rPr lang="en-US" b="0" i="1" smtClean="0">
                              <a:latin typeface="Cambria Math" panose="02040503050406030204" pitchFamily="18" charset="0"/>
                              <a:ea typeface="Cambria Math"/>
                            </a:rPr>
                          </m:ctrlPr>
                        </m:sSupPr>
                        <m:e>
                          <m:r>
                            <a:rPr lang="en-US" i="1">
                              <a:latin typeface="Cambria Math"/>
                              <a:ea typeface="Cambria Math"/>
                            </a:rPr>
                            <m:t>ℝ</m:t>
                          </m:r>
                        </m:e>
                        <m:sup>
                          <m:r>
                            <a:rPr lang="en-US" b="0" i="1" smtClean="0">
                              <a:latin typeface="Cambria Math"/>
                              <a:ea typeface="Cambria Math"/>
                            </a:rPr>
                            <m:t>𝑛</m:t>
                          </m:r>
                        </m:sup>
                      </m:sSup>
                    </m:oMath>
                  </m:oMathPara>
                </a14:m>
                <a:endParaRPr lang="en-US" dirty="0"/>
              </a:p>
              <a:p>
                <a:r>
                  <a:rPr lang="en-US" dirty="0"/>
                  <a:t>Components are interdependent</a:t>
                </a:r>
              </a:p>
              <a:p>
                <a:pPr lvl="1"/>
                <a:r>
                  <a:rPr lang="en-US" i="1" dirty="0"/>
                  <a:t>i.e., </a:t>
                </a:r>
                <a:r>
                  <a:rPr lang="en-US" dirty="0"/>
                  <a:t>x, y and z components are mixed</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219200"/>
                <a:ext cx="7162800" cy="5410200"/>
              </a:xfrm>
              <a:blipFill rotWithShape="1">
                <a:blip r:embed="rId3"/>
                <a:stretch>
                  <a:fillRect l="-1191" t="-901"/>
                </a:stretch>
              </a:blipFill>
            </p:spPr>
            <p:txBody>
              <a:bodyPr/>
              <a:lstStyle/>
              <a:p>
                <a:r>
                  <a:rPr lang="en-US">
                    <a:noFill/>
                  </a:rPr>
                  <a:t> </a:t>
                </a:r>
              </a:p>
            </p:txBody>
          </p:sp>
        </mc:Fallback>
      </mc:AlternateContent>
      <p:graphicFrame>
        <p:nvGraphicFramePr>
          <p:cNvPr id="8" name="Object 7"/>
          <p:cNvGraphicFramePr>
            <a:graphicFrameLocks noChangeAspect="1"/>
          </p:cNvGraphicFramePr>
          <p:nvPr>
            <p:extLst>
              <p:ext uri="{D42A27DB-BD31-4B8C-83A1-F6EECF244321}">
                <p14:modId xmlns:p14="http://schemas.microsoft.com/office/powerpoint/2010/main" val="1974312487"/>
              </p:ext>
            </p:extLst>
          </p:nvPr>
        </p:nvGraphicFramePr>
        <p:xfrm>
          <a:off x="2919412" y="3276600"/>
          <a:ext cx="2338388" cy="2319337"/>
        </p:xfrm>
        <a:graphic>
          <a:graphicData uri="http://schemas.openxmlformats.org/presentationml/2006/ole">
            <mc:AlternateContent xmlns:mc="http://schemas.openxmlformats.org/markup-compatibility/2006">
              <mc:Choice xmlns:v="urn:schemas-microsoft-com:vml" Requires="v">
                <p:oleObj spid="_x0000_s5259" name="Equation" r:id="rId4" imgW="1143000" imgH="1218960" progId="Equation.3">
                  <p:embed/>
                </p:oleObj>
              </mc:Choice>
              <mc:Fallback>
                <p:oleObj name="Equation" r:id="rId4" imgW="1143000" imgH="1218960" progId="Equation.3">
                  <p:embed/>
                  <p:pic>
                    <p:nvPicPr>
                      <p:cNvPr id="0" name="Object 3"/>
                      <p:cNvPicPr>
                        <a:picLocks noChangeAspect="1" noChangeArrowheads="1"/>
                      </p:cNvPicPr>
                      <p:nvPr/>
                    </p:nvPicPr>
                    <p:blipFill>
                      <a:blip r:embed="rId5"/>
                      <a:srcRect/>
                      <a:stretch>
                        <a:fillRect/>
                      </a:stretch>
                    </p:blipFill>
                    <p:spPr bwMode="auto">
                      <a:xfrm>
                        <a:off x="2919412" y="3276600"/>
                        <a:ext cx="2338388" cy="231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28681999"/>
              </p:ext>
            </p:extLst>
          </p:nvPr>
        </p:nvGraphicFramePr>
        <p:xfrm>
          <a:off x="5486400" y="3276600"/>
          <a:ext cx="2597150" cy="2319338"/>
        </p:xfrm>
        <a:graphic>
          <a:graphicData uri="http://schemas.openxmlformats.org/presentationml/2006/ole">
            <mc:AlternateContent xmlns:mc="http://schemas.openxmlformats.org/markup-compatibility/2006">
              <mc:Choice xmlns:v="urn:schemas-microsoft-com:vml" Requires="v">
                <p:oleObj spid="_x0000_s5260" name="Equation" r:id="rId6" imgW="1269720" imgH="1218960" progId="Equation.3">
                  <p:embed/>
                </p:oleObj>
              </mc:Choice>
              <mc:Fallback>
                <p:oleObj name="Equation" r:id="rId6" imgW="1269720" imgH="1218960" progId="Equation.3">
                  <p:embed/>
                  <p:pic>
                    <p:nvPicPr>
                      <p:cNvPr id="0" name=""/>
                      <p:cNvPicPr>
                        <a:picLocks noChangeAspect="1" noChangeArrowheads="1"/>
                      </p:cNvPicPr>
                      <p:nvPr/>
                    </p:nvPicPr>
                    <p:blipFill>
                      <a:blip r:embed="rId7"/>
                      <a:srcRect/>
                      <a:stretch>
                        <a:fillRect/>
                      </a:stretch>
                    </p:blipFill>
                    <p:spPr bwMode="auto">
                      <a:xfrm>
                        <a:off x="5486400" y="3276600"/>
                        <a:ext cx="2597150"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Rectangle 9"/>
          <p:cNvSpPr/>
          <p:nvPr/>
        </p:nvSpPr>
        <p:spPr>
          <a:xfrm>
            <a:off x="1447800" y="5724525"/>
            <a:ext cx="3200400" cy="646331"/>
          </a:xfrm>
          <a:prstGeom prst="rect">
            <a:avLst/>
          </a:prstGeom>
        </p:spPr>
        <p:txBody>
          <a:bodyPr wrap="square">
            <a:spAutoFit/>
          </a:bodyPr>
          <a:lstStyle/>
          <a:p>
            <a:pPr algn="ctr"/>
            <a:r>
              <a:rPr lang="en-US" sz="1800" b="1" dirty="0">
                <a:solidFill>
                  <a:srgbClr val="0000FF"/>
                </a:solidFill>
              </a:rPr>
              <a:t>Edward Lorenz</a:t>
            </a:r>
            <a:endParaRPr lang="en-US" sz="1800" dirty="0"/>
          </a:p>
          <a:p>
            <a:pPr algn="ctr"/>
            <a:r>
              <a:rPr lang="en-US" sz="1800" b="1" dirty="0">
                <a:solidFill>
                  <a:srgbClr val="0000FF"/>
                </a:solidFill>
              </a:rPr>
              <a:t>Atmospheric convection</a:t>
            </a:r>
          </a:p>
        </p:txBody>
      </p:sp>
      <p:pic>
        <p:nvPicPr>
          <p:cNvPr id="11" name="Picture 10"/>
          <p:cNvPicPr/>
          <p:nvPr/>
        </p:nvPicPr>
        <p:blipFill rotWithShape="1">
          <a:blip r:embed="rId8"/>
          <a:srcRect l="5358" t="18170" r="8145" b="5009"/>
          <a:stretch/>
        </p:blipFill>
        <p:spPr>
          <a:xfrm>
            <a:off x="442594" y="3505200"/>
            <a:ext cx="2376805" cy="1645285"/>
          </a:xfrm>
          <a:prstGeom prst="rect">
            <a:avLst/>
          </a:prstGeom>
        </p:spPr>
      </p:pic>
      <p:pic>
        <p:nvPicPr>
          <p:cNvPr id="12" name="Picture 11"/>
          <p:cNvPicPr/>
          <p:nvPr/>
        </p:nvPicPr>
        <p:blipFill rotWithShape="1">
          <a:blip r:embed="rId9"/>
          <a:srcRect l="5325" t="18687" r="7669" b="7063"/>
          <a:stretch/>
        </p:blipFill>
        <p:spPr>
          <a:xfrm>
            <a:off x="6538595" y="1878965"/>
            <a:ext cx="2376805" cy="1645285"/>
          </a:xfrm>
          <a:prstGeom prst="rect">
            <a:avLst/>
          </a:prstGeom>
        </p:spPr>
      </p:pic>
      <p:sp>
        <p:nvSpPr>
          <p:cNvPr id="13" name="Rectangle 12"/>
          <p:cNvSpPr/>
          <p:nvPr/>
        </p:nvSpPr>
        <p:spPr>
          <a:xfrm>
            <a:off x="5334000" y="5715000"/>
            <a:ext cx="3200400" cy="923330"/>
          </a:xfrm>
          <a:prstGeom prst="rect">
            <a:avLst/>
          </a:prstGeom>
        </p:spPr>
        <p:txBody>
          <a:bodyPr wrap="square">
            <a:spAutoFit/>
          </a:bodyPr>
          <a:lstStyle/>
          <a:p>
            <a:pPr algn="ctr"/>
            <a:r>
              <a:rPr lang="en-US" sz="1800" b="1" dirty="0">
                <a:solidFill>
                  <a:srgbClr val="0000FF"/>
                </a:solidFill>
              </a:rPr>
              <a:t>Otto </a:t>
            </a:r>
            <a:r>
              <a:rPr lang="en-US" sz="1800" b="1" dirty="0" err="1">
                <a:solidFill>
                  <a:srgbClr val="0000FF"/>
                </a:solidFill>
              </a:rPr>
              <a:t>Rössler</a:t>
            </a:r>
            <a:endParaRPr lang="en-US" sz="1800" b="1" dirty="0">
              <a:solidFill>
                <a:srgbClr val="0000FF"/>
              </a:solidFill>
            </a:endParaRPr>
          </a:p>
          <a:p>
            <a:pPr algn="ctr"/>
            <a:r>
              <a:rPr lang="en-US" sz="1800" b="1" dirty="0">
                <a:solidFill>
                  <a:srgbClr val="0000FF"/>
                </a:solidFill>
              </a:rPr>
              <a:t>Modeling equilibrium in chemical reactions</a:t>
            </a:r>
          </a:p>
        </p:txBody>
      </p:sp>
    </p:spTree>
    <p:extLst>
      <p:ext uri="{BB962C8B-B14F-4D97-AF65-F5344CB8AC3E}">
        <p14:creationId xmlns:p14="http://schemas.microsoft.com/office/powerpoint/2010/main" val="1309299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467600" cy="685800"/>
          </a:xfrm>
        </p:spPr>
        <p:txBody>
          <a:bodyPr/>
          <a:lstStyle/>
          <a:p>
            <a:r>
              <a:rPr lang="en-US" dirty="0"/>
              <a:t>Visualization: Strange Attractors</a:t>
            </a:r>
          </a:p>
        </p:txBody>
      </p:sp>
      <p:sp>
        <p:nvSpPr>
          <p:cNvPr id="3" name="Content Placeholder 2"/>
          <p:cNvSpPr>
            <a:spLocks noGrp="1"/>
          </p:cNvSpPr>
          <p:nvPr>
            <p:ph idx="1"/>
          </p:nvPr>
        </p:nvSpPr>
        <p:spPr/>
        <p:txBody>
          <a:bodyPr/>
          <a:lstStyle/>
          <a:p>
            <a:r>
              <a:rPr lang="en-US" b="1" dirty="0">
                <a:solidFill>
                  <a:srgbClr val="343434"/>
                </a:solidFill>
                <a:sym typeface="Gill Sans" pitchFamily="-128" charset="0"/>
              </a:rPr>
              <a:t>State Space Representation</a:t>
            </a:r>
          </a:p>
          <a:p>
            <a:pPr lvl="1"/>
            <a:r>
              <a:rPr lang="en-US" dirty="0">
                <a:solidFill>
                  <a:srgbClr val="343434"/>
                </a:solidFill>
              </a:rPr>
              <a:t>The evolution of the state variable can be represented as </a:t>
            </a:r>
            <a:r>
              <a:rPr lang="en-US" b="1" dirty="0">
                <a:solidFill>
                  <a:srgbClr val="343434"/>
                </a:solidFill>
                <a:sym typeface="Gill Sans" pitchFamily="-128" charset="0"/>
              </a:rPr>
              <a:t>1D time series</a:t>
            </a:r>
            <a:r>
              <a:rPr lang="en-US" dirty="0">
                <a:solidFill>
                  <a:srgbClr val="343434"/>
                </a:solidFill>
              </a:rPr>
              <a:t> </a:t>
            </a:r>
          </a:p>
          <a:p>
            <a:pPr lvl="1"/>
            <a:r>
              <a:rPr lang="en-US" dirty="0">
                <a:solidFill>
                  <a:srgbClr val="343434"/>
                </a:solidFill>
              </a:rPr>
              <a:t>Evolution of the state variable can be represented simultaneously in a </a:t>
            </a:r>
            <a:r>
              <a:rPr lang="en-US" b="1" i="1" dirty="0">
                <a:solidFill>
                  <a:srgbClr val="343434"/>
                </a:solidFill>
                <a:sym typeface="Gill Sans" pitchFamily="-128" charset="0"/>
              </a:rPr>
              <a:t>m-dimensional</a:t>
            </a:r>
            <a:r>
              <a:rPr lang="en-US" b="1" dirty="0">
                <a:solidFill>
                  <a:srgbClr val="343434"/>
                </a:solidFill>
                <a:sym typeface="Gill Sans" pitchFamily="-128" charset="0"/>
              </a:rPr>
              <a:t> phase space</a:t>
            </a:r>
            <a:r>
              <a:rPr lang="en-US" dirty="0">
                <a:solidFill>
                  <a:srgbClr val="343434"/>
                </a:solidFill>
              </a:rPr>
              <a:t>. </a:t>
            </a:r>
          </a:p>
          <a:p>
            <a:r>
              <a:rPr lang="en-US" b="1" dirty="0">
                <a:solidFill>
                  <a:srgbClr val="343434"/>
                </a:solidFill>
                <a:sym typeface="Gill Sans" pitchFamily="-128" charset="0"/>
              </a:rPr>
              <a:t>Lorenz Attractor (3D nonlinear system)</a:t>
            </a:r>
          </a:p>
          <a:p>
            <a:endParaRPr lang="en-US" dirty="0"/>
          </a:p>
        </p:txBody>
      </p:sp>
      <p:grpSp>
        <p:nvGrpSpPr>
          <p:cNvPr id="4" name="Group 13"/>
          <p:cNvGrpSpPr>
            <a:grpSpLocks/>
          </p:cNvGrpSpPr>
          <p:nvPr/>
        </p:nvGrpSpPr>
        <p:grpSpPr bwMode="auto">
          <a:xfrm>
            <a:off x="6407497" y="4058356"/>
            <a:ext cx="2279303" cy="1158627"/>
            <a:chOff x="0" y="0"/>
            <a:chExt cx="2041" cy="1037"/>
          </a:xfrm>
        </p:grpSpPr>
        <p:pic>
          <p:nvPicPr>
            <p:cNvPr id="5"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 y="290"/>
              <a:ext cx="1808" cy="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 name="Rectangle 15"/>
            <p:cNvSpPr>
              <a:spLocks/>
            </p:cNvSpPr>
            <p:nvPr/>
          </p:nvSpPr>
          <p:spPr bwMode="auto">
            <a:xfrm>
              <a:off x="0" y="245"/>
              <a:ext cx="2040" cy="792"/>
            </a:xfrm>
            <a:prstGeom prst="rect">
              <a:avLst/>
            </a:prstGeom>
            <a:noFill/>
            <a:ln w="12700">
              <a:solidFill>
                <a:srgbClr val="343434"/>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 name="Rectangle 16"/>
            <p:cNvSpPr>
              <a:spLocks/>
            </p:cNvSpPr>
            <p:nvPr/>
          </p:nvSpPr>
          <p:spPr bwMode="auto">
            <a:xfrm>
              <a:off x="1" y="0"/>
              <a:ext cx="2040" cy="264"/>
            </a:xfrm>
            <a:prstGeom prst="rect">
              <a:avLst/>
            </a:prstGeom>
            <a:solidFill>
              <a:srgbClr val="343434"/>
            </a:solidFill>
            <a:ln w="12700">
              <a:solidFill>
                <a:srgbClr val="343434"/>
              </a:solidFill>
              <a:miter lim="800000"/>
              <a:headEnd/>
              <a:tailEnd/>
            </a:ln>
          </p:spPr>
          <p:txBody>
            <a:bodyPr lIns="0" tIns="0" rIns="0" bIns="0" anchor="ctr"/>
            <a:lstStyle/>
            <a:p>
              <a:r>
                <a:rPr lang="en-US" sz="1700" dirty="0">
                  <a:solidFill>
                    <a:srgbClr val="FFFFFF"/>
                  </a:solidFill>
                </a:rPr>
                <a:t>Lorenz’s Model</a:t>
              </a:r>
            </a:p>
          </p:txBody>
        </p:sp>
      </p:grpSp>
      <p:pic>
        <p:nvPicPr>
          <p:cNvPr id="8"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429000"/>
            <a:ext cx="5554266" cy="299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727689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Qualitative Analysis</a:t>
            </a:r>
          </a:p>
        </p:txBody>
      </p:sp>
      <p:sp>
        <p:nvSpPr>
          <p:cNvPr id="3" name="Content Placeholder 2"/>
          <p:cNvSpPr>
            <a:spLocks noGrp="1"/>
          </p:cNvSpPr>
          <p:nvPr>
            <p:ph idx="1"/>
          </p:nvPr>
        </p:nvSpPr>
        <p:spPr/>
        <p:txBody>
          <a:bodyPr/>
          <a:lstStyle/>
          <a:p>
            <a:r>
              <a:rPr lang="en-US" sz="2800" b="1" dirty="0">
                <a:solidFill>
                  <a:srgbClr val="0000FF"/>
                </a:solidFill>
              </a:rPr>
              <a:t>State space representation</a:t>
            </a:r>
          </a:p>
          <a:p>
            <a:r>
              <a:rPr lang="en-US" sz="2600" dirty="0"/>
              <a:t>Find the critical points (</a:t>
            </a:r>
            <a:r>
              <a:rPr lang="en-US" sz="1800" dirty="0">
                <a:solidFill>
                  <a:srgbClr val="0000FF"/>
                </a:solidFill>
              </a:rPr>
              <a:t>A.k.a., </a:t>
            </a:r>
            <a:r>
              <a:rPr lang="en-US" sz="1800" b="1" dirty="0">
                <a:solidFill>
                  <a:srgbClr val="0000FF"/>
                </a:solidFill>
              </a:rPr>
              <a:t>equilibrium points</a:t>
            </a:r>
            <a:r>
              <a:rPr lang="en-US" sz="1800" dirty="0"/>
              <a:t>)</a:t>
            </a:r>
          </a:p>
          <a:p>
            <a:r>
              <a:rPr lang="en-US" sz="2600" dirty="0"/>
              <a:t>Describe the nature of the solution curves around the critical points</a:t>
            </a:r>
          </a:p>
          <a:p>
            <a:r>
              <a:rPr lang="en-US" sz="2600" dirty="0"/>
              <a:t>Make approximations (</a:t>
            </a:r>
            <a:r>
              <a:rPr lang="en-US" sz="2600" dirty="0" err="1">
                <a:solidFill>
                  <a:srgbClr val="0000FF"/>
                </a:solidFill>
              </a:rPr>
              <a:t>Jacobian</a:t>
            </a:r>
            <a:r>
              <a:rPr lang="en-US" sz="2600" dirty="0">
                <a:solidFill>
                  <a:srgbClr val="0000FF"/>
                </a:solidFill>
              </a:rPr>
              <a:t> Matrix</a:t>
            </a:r>
            <a:r>
              <a:rPr lang="en-US" sz="2600" dirty="0"/>
              <a:t>)</a:t>
            </a:r>
          </a:p>
          <a:p>
            <a:endParaRPr lang="en-US" dirty="0"/>
          </a:p>
        </p:txBody>
      </p:sp>
      <p:pic>
        <p:nvPicPr>
          <p:cNvPr id="5" name="Picture 13" descr="source"/>
          <p:cNvPicPr>
            <a:picLocks noChangeAspect="1" noChangeArrowheads="1"/>
          </p:cNvPicPr>
          <p:nvPr/>
        </p:nvPicPr>
        <p:blipFill rotWithShape="1">
          <a:blip r:embed="rId2">
            <a:extLst>
              <a:ext uri="{28A0092B-C50C-407E-A947-70E740481C1C}">
                <a14:useLocalDpi xmlns:a14="http://schemas.microsoft.com/office/drawing/2010/main" val="0"/>
              </a:ext>
            </a:extLst>
          </a:blip>
          <a:srcRect l="5000" t="8333"/>
          <a:stretch/>
        </p:blipFill>
        <p:spPr>
          <a:xfrm>
            <a:off x="266700" y="3746599"/>
            <a:ext cx="2171700" cy="219700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7" descr="saddle"/>
          <p:cNvPicPr>
            <a:picLocks noChangeAspect="1" noChangeArrowheads="1"/>
          </p:cNvPicPr>
          <p:nvPr/>
        </p:nvPicPr>
        <p:blipFill rotWithShape="1">
          <a:blip r:embed="rId3">
            <a:extLst>
              <a:ext uri="{28A0092B-C50C-407E-A947-70E740481C1C}">
                <a14:useLocalDpi xmlns:a14="http://schemas.microsoft.com/office/drawing/2010/main" val="0"/>
              </a:ext>
            </a:extLst>
          </a:blip>
          <a:srcRect l="7582" t="9734"/>
          <a:stretch/>
        </p:blipFill>
        <p:spPr>
          <a:xfrm>
            <a:off x="2362200" y="3848100"/>
            <a:ext cx="2286000" cy="211755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descr="center"/>
          <p:cNvPicPr>
            <a:picLocks noChangeAspect="1" noChangeArrowheads="1"/>
          </p:cNvPicPr>
          <p:nvPr/>
        </p:nvPicPr>
        <p:blipFill rotWithShape="1">
          <a:blip r:embed="rId4">
            <a:extLst>
              <a:ext uri="{28A0092B-C50C-407E-A947-70E740481C1C}">
                <a14:useLocalDpi xmlns:a14="http://schemas.microsoft.com/office/drawing/2010/main" val="0"/>
              </a:ext>
            </a:extLst>
          </a:blip>
          <a:srcRect l="10224" t="4260"/>
          <a:stretch/>
        </p:blipFill>
        <p:spPr>
          <a:xfrm>
            <a:off x="4572000" y="3820843"/>
            <a:ext cx="2286000" cy="2092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6" descr="spiral"/>
          <p:cNvPicPr>
            <a:picLocks noChangeAspect="1" noChangeArrowheads="1"/>
          </p:cNvPicPr>
          <p:nvPr/>
        </p:nvPicPr>
        <p:blipFill rotWithShape="1">
          <a:blip r:embed="rId5">
            <a:extLst>
              <a:ext uri="{28A0092B-C50C-407E-A947-70E740481C1C}">
                <a14:useLocalDpi xmlns:a14="http://schemas.microsoft.com/office/drawing/2010/main" val="0"/>
              </a:ext>
            </a:extLst>
          </a:blip>
          <a:srcRect l="8277" t="5527"/>
          <a:stretch/>
        </p:blipFill>
        <p:spPr>
          <a:xfrm>
            <a:off x="6705600" y="3810000"/>
            <a:ext cx="2103120" cy="206477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Rectangle 8"/>
          <p:cNvSpPr/>
          <p:nvPr/>
        </p:nvSpPr>
        <p:spPr>
          <a:xfrm>
            <a:off x="838200" y="5992002"/>
            <a:ext cx="7696200" cy="461665"/>
          </a:xfrm>
          <a:prstGeom prst="rect">
            <a:avLst/>
          </a:prstGeom>
        </p:spPr>
        <p:txBody>
          <a:bodyPr wrap="square">
            <a:spAutoFit/>
          </a:bodyPr>
          <a:lstStyle/>
          <a:p>
            <a:r>
              <a:rPr lang="en-US" dirty="0"/>
              <a:t>Node 	     	   Saddle                    Center                  Spiral</a:t>
            </a:r>
          </a:p>
        </p:txBody>
      </p:sp>
    </p:spTree>
    <p:extLst>
      <p:ext uri="{BB962C8B-B14F-4D97-AF65-F5344CB8AC3E}">
        <p14:creationId xmlns:p14="http://schemas.microsoft.com/office/powerpoint/2010/main" val="288415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 Map</a:t>
            </a:r>
          </a:p>
        </p:txBody>
      </p:sp>
      <mc:AlternateContent xmlns:mc="http://schemas.openxmlformats.org/markup-compatibility/2006" xmlns:a14="http://schemas.microsoft.com/office/drawing/2010/main">
        <mc:Choice Requires="a14">
          <p:sp>
            <p:nvSpPr>
              <p:cNvPr id="6" name="TextBox 5"/>
              <p:cNvSpPr txBox="1"/>
              <p:nvPr/>
            </p:nvSpPr>
            <p:spPr>
              <a:xfrm>
                <a:off x="381000" y="1219200"/>
                <a:ext cx="8325255" cy="6335389"/>
              </a:xfrm>
              <a:prstGeom prst="rect">
                <a:avLst/>
              </a:prstGeom>
              <a:noFill/>
            </p:spPr>
            <p:txBody>
              <a:bodyPr wrap="square" rtlCol="0">
                <a:spAutoFit/>
              </a:bodyPr>
              <a:lstStyle/>
              <a:p>
                <a:pPr marL="342900" indent="-342900">
                  <a:buFont typeface="Wingdings" pitchFamily="2" charset="2"/>
                  <a:buChar char="q"/>
                </a:pPr>
                <a:r>
                  <a:rPr lang="en-US" dirty="0"/>
                  <a:t>Linear growth – </a:t>
                </a:r>
                <a14:m>
                  <m:oMath xmlns:m="http://schemas.openxmlformats.org/officeDocument/2006/math">
                    <m:sSub>
                      <m:sSubPr>
                        <m:ctrlPr>
                          <a:rPr lang="en-US" i="1">
                            <a:latin typeface="Cambria Math" panose="02040503050406030204" pitchFamily="18" charset="0"/>
                          </a:rPr>
                        </m:ctrlPr>
                      </m:sSubPr>
                      <m:e>
                        <m:r>
                          <a:rPr lang="en-US" i="1">
                            <a:latin typeface="Cambria Math"/>
                          </a:rPr>
                          <m:t>𝑋</m:t>
                        </m:r>
                      </m:e>
                      <m:sub>
                        <m:r>
                          <a:rPr lang="en-US" i="1">
                            <a:latin typeface="Cambria Math"/>
                          </a:rPr>
                          <m:t>𝑡</m:t>
                        </m:r>
                        <m:r>
                          <a:rPr lang="en-US" i="1">
                            <a:latin typeface="Cambria Math"/>
                          </a:rPr>
                          <m:t>+1</m:t>
                        </m:r>
                      </m:sub>
                    </m:sSub>
                    <m:r>
                      <a:rPr lang="en-US" i="1">
                        <a:latin typeface="Cambria Math"/>
                      </a:rPr>
                      <m:t>=</m:t>
                    </m:r>
                    <m:r>
                      <a:rPr lang="en-US" i="1">
                        <a:latin typeface="Cambria Math"/>
                      </a:rPr>
                      <m:t>𝑟</m:t>
                    </m:r>
                    <m:r>
                      <a:rPr lang="en-US" i="1">
                        <a:latin typeface="Cambria Math"/>
                        <a:ea typeface="Cambria Math"/>
                      </a:rPr>
                      <m:t>∙</m:t>
                    </m:r>
                    <m:sSub>
                      <m:sSubPr>
                        <m:ctrlPr>
                          <a:rPr lang="en-US" i="1">
                            <a:latin typeface="Cambria Math" panose="02040503050406030204" pitchFamily="18" charset="0"/>
                          </a:rPr>
                        </m:ctrlPr>
                      </m:sSubPr>
                      <m:e>
                        <m:r>
                          <a:rPr lang="en-US" i="1">
                            <a:latin typeface="Cambria Math"/>
                          </a:rPr>
                          <m:t>𝑋</m:t>
                        </m:r>
                      </m:e>
                      <m:sub>
                        <m:r>
                          <a:rPr lang="en-US" i="1">
                            <a:latin typeface="Cambria Math"/>
                          </a:rPr>
                          <m:t>𝑡</m:t>
                        </m:r>
                      </m:sub>
                    </m:sSub>
                  </m:oMath>
                </a14:m>
                <a:endParaRPr lang="en-US" dirty="0"/>
              </a:p>
              <a:p>
                <a:pPr lvl="1"/>
                <a:r>
                  <a:rPr lang="en-AU" sz="2000" dirty="0"/>
                  <a:t>Every generation, the population of fish in a lake grows by 10%.</a:t>
                </a:r>
              </a:p>
              <a:p>
                <a:pPr lvl="2"/>
                <a:r>
                  <a:rPr lang="en-AU" sz="2000" i="1" dirty="0" err="1"/>
                  <a:t>X</a:t>
                </a:r>
                <a:r>
                  <a:rPr lang="en-AU" sz="2000" i="1" baseline="-25000" dirty="0" err="1"/>
                  <a:t>t</a:t>
                </a:r>
                <a:r>
                  <a:rPr lang="en-AU" sz="2000" i="1" dirty="0"/>
                  <a:t> </a:t>
                </a:r>
                <a:r>
                  <a:rPr lang="en-AU" sz="2000" dirty="0"/>
                  <a:t>is the population of generation </a:t>
                </a:r>
                <a:r>
                  <a:rPr lang="en-AU" sz="2000" i="1" dirty="0"/>
                  <a:t>t</a:t>
                </a:r>
                <a:r>
                  <a:rPr lang="en-AU" sz="2000" dirty="0"/>
                  <a:t>.</a:t>
                </a:r>
              </a:p>
              <a:p>
                <a:pPr lvl="2"/>
                <a:r>
                  <a:rPr lang="en-AU" sz="2000" i="1" dirty="0"/>
                  <a:t>r=1.1</a:t>
                </a:r>
                <a:r>
                  <a:rPr lang="en-AU" sz="2000" dirty="0"/>
                  <a:t> is the constant </a:t>
                </a:r>
                <a:r>
                  <a:rPr lang="en-AU" sz="2000" b="1" dirty="0"/>
                  <a:t>growth rate</a:t>
                </a:r>
                <a:r>
                  <a:rPr lang="en-AU" sz="2000" dirty="0"/>
                  <a:t>. </a:t>
                </a:r>
              </a:p>
              <a:p>
                <a:pPr lvl="1"/>
                <a:r>
                  <a:rPr lang="en-AU" sz="2000" dirty="0"/>
                  <a:t>The population sequence for </a:t>
                </a:r>
                <a:r>
                  <a:rPr lang="en-AU" sz="2000" i="1" dirty="0"/>
                  <a:t>X</a:t>
                </a:r>
                <a:r>
                  <a:rPr lang="en-AU" sz="2000" i="1" baseline="-25000" dirty="0"/>
                  <a:t>0</a:t>
                </a:r>
                <a:r>
                  <a:rPr lang="en-AU" sz="2000" i="1" dirty="0"/>
                  <a:t>=100</a:t>
                </a:r>
                <a:r>
                  <a:rPr lang="en-AU" sz="2000" dirty="0"/>
                  <a:t> is: 100, 110, 121, 133,…</a:t>
                </a:r>
              </a:p>
              <a:p>
                <a:pPr marL="342900" indent="-342900">
                  <a:buFont typeface="Wingdings" pitchFamily="2" charset="2"/>
                  <a:buChar char="Ø"/>
                </a:pPr>
                <a:endParaRPr lang="en-US" sz="1000" dirty="0"/>
              </a:p>
              <a:p>
                <a:pPr marL="342900" indent="-342900">
                  <a:buFont typeface="Wingdings" pitchFamily="2" charset="2"/>
                  <a:buChar char="q"/>
                </a:pPr>
                <a:r>
                  <a:rPr lang="en-US" dirty="0"/>
                  <a:t>Exponential growth - </a:t>
                </a:r>
                <a14:m>
                  <m:oMath xmlns:m="http://schemas.openxmlformats.org/officeDocument/2006/math">
                    <m:acc>
                      <m:accPr>
                        <m:chr m:val="̇"/>
                        <m:ctrlPr>
                          <a:rPr lang="en-US" b="0" i="1" smtClean="0">
                            <a:latin typeface="Cambria Math" panose="02040503050406030204" pitchFamily="18" charset="0"/>
                          </a:rPr>
                        </m:ctrlPr>
                      </m:accPr>
                      <m:e>
                        <m:r>
                          <a:rPr lang="en-US" i="1">
                            <a:latin typeface="Cambria Math"/>
                          </a:rPr>
                          <m:t>𝑋</m:t>
                        </m:r>
                      </m:e>
                    </m:acc>
                    <m:r>
                      <a:rPr lang="en-US" i="1">
                        <a:latin typeface="Cambria Math"/>
                      </a:rPr>
                      <m:t>=</m:t>
                    </m:r>
                    <m:r>
                      <a:rPr lang="en-US" i="1">
                        <a:latin typeface="Cambria Math"/>
                      </a:rPr>
                      <m:t>𝑟</m:t>
                    </m:r>
                    <m:r>
                      <a:rPr lang="en-US" i="1">
                        <a:latin typeface="Cambria Math"/>
                        <a:ea typeface="Cambria Math"/>
                      </a:rPr>
                      <m:t>∙</m:t>
                    </m:r>
                    <m:r>
                      <a:rPr lang="en-US" b="0" i="1" smtClean="0">
                        <a:latin typeface="Cambria Math"/>
                      </a:rPr>
                      <m:t>𝑋</m:t>
                    </m:r>
                  </m:oMath>
                </a14:m>
                <a:endParaRPr lang="en-US" b="0" dirty="0"/>
              </a:p>
              <a:p>
                <a:pPr/>
                <a14:m>
                  <m:oMathPara xmlns:m="http://schemas.openxmlformats.org/officeDocument/2006/math">
                    <m:oMathParaPr>
                      <m:jc m:val="centerGroup"/>
                    </m:oMathParaPr>
                    <m:oMath xmlns:m="http://schemas.openxmlformats.org/officeDocument/2006/math">
                      <m:func>
                        <m:funcPr>
                          <m:ctrlPr>
                            <a:rPr lang="en-US" sz="2000" i="1">
                              <a:latin typeface="Cambria Math" panose="02040503050406030204" pitchFamily="18" charset="0"/>
                            </a:rPr>
                          </m:ctrlPr>
                        </m:funcPr>
                        <m:fName>
                          <m:r>
                            <m:rPr>
                              <m:sty m:val="p"/>
                            </m:rPr>
                            <a:rPr lang="en-US" sz="2000">
                              <a:latin typeface="Cambria Math"/>
                            </a:rPr>
                            <m:t>ln</m:t>
                          </m:r>
                        </m:fName>
                        <m:e>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a:rPr>
                                    <m:t>𝑋</m:t>
                                  </m:r>
                                </m:num>
                                <m:den>
                                  <m:sSub>
                                    <m:sSubPr>
                                      <m:ctrlPr>
                                        <a:rPr lang="en-US" sz="2000" i="1">
                                          <a:latin typeface="Cambria Math" panose="02040503050406030204" pitchFamily="18" charset="0"/>
                                        </a:rPr>
                                      </m:ctrlPr>
                                    </m:sSubPr>
                                    <m:e>
                                      <m:r>
                                        <a:rPr lang="en-US" sz="2000" i="1">
                                          <a:latin typeface="Cambria Math"/>
                                        </a:rPr>
                                        <m:t>𝑋</m:t>
                                      </m:r>
                                    </m:e>
                                    <m:sub>
                                      <m:r>
                                        <a:rPr lang="en-US" sz="2000" i="1">
                                          <a:latin typeface="Cambria Math"/>
                                        </a:rPr>
                                        <m:t>0</m:t>
                                      </m:r>
                                    </m:sub>
                                  </m:sSub>
                                </m:den>
                              </m:f>
                            </m:e>
                          </m:d>
                        </m:e>
                      </m:func>
                      <m:r>
                        <a:rPr lang="en-US" sz="2000" i="1">
                          <a:latin typeface="Cambria Math"/>
                        </a:rPr>
                        <m:t>=</m:t>
                      </m:r>
                      <m:r>
                        <a:rPr lang="en-US" sz="2000" i="1">
                          <a:latin typeface="Cambria Math"/>
                        </a:rPr>
                        <m:t>𝑟</m:t>
                      </m:r>
                      <m:r>
                        <a:rPr lang="en-US" sz="2000" i="1">
                          <a:latin typeface="Cambria Math"/>
                          <a:ea typeface="Cambria Math"/>
                        </a:rPr>
                        <m:t>∙</m:t>
                      </m:r>
                      <m:r>
                        <a:rPr lang="en-US" sz="2000" b="0" i="1" smtClean="0">
                          <a:latin typeface="Cambria Math"/>
                        </a:rPr>
                        <m:t>𝑡</m:t>
                      </m:r>
                      <m:r>
                        <a:rPr lang="en-US" sz="2000" b="0" i="0" smtClean="0">
                          <a:latin typeface="Cambria Math"/>
                        </a:rPr>
                        <m:t>   </m:t>
                      </m:r>
                      <m:r>
                        <m:rPr>
                          <m:sty m:val="p"/>
                        </m:rPr>
                        <a:rPr lang="en-US" sz="2000" b="0" i="0" smtClean="0">
                          <a:latin typeface="Cambria Math"/>
                        </a:rPr>
                        <m:t>and</m:t>
                      </m:r>
                      <m:r>
                        <a:rPr lang="en-US" sz="2000" b="0" i="0" smtClean="0">
                          <a:latin typeface="Cambria Math"/>
                        </a:rPr>
                        <m:t>    </m:t>
                      </m:r>
                      <m:f>
                        <m:fPr>
                          <m:ctrlPr>
                            <a:rPr lang="en-US" sz="2000" i="1">
                              <a:latin typeface="Cambria Math" panose="02040503050406030204" pitchFamily="18" charset="0"/>
                            </a:rPr>
                          </m:ctrlPr>
                        </m:fPr>
                        <m:num>
                          <m:r>
                            <a:rPr lang="en-US" sz="2000" i="1">
                              <a:latin typeface="Cambria Math"/>
                            </a:rPr>
                            <m:t>𝑋</m:t>
                          </m:r>
                        </m:num>
                        <m:den>
                          <m:sSub>
                            <m:sSubPr>
                              <m:ctrlPr>
                                <a:rPr lang="en-US" sz="2000" i="1">
                                  <a:latin typeface="Cambria Math" panose="02040503050406030204" pitchFamily="18" charset="0"/>
                                </a:rPr>
                              </m:ctrlPr>
                            </m:sSubPr>
                            <m:e>
                              <m:r>
                                <a:rPr lang="en-US" sz="2000" i="1">
                                  <a:latin typeface="Cambria Math"/>
                                </a:rPr>
                                <m:t>𝑋</m:t>
                              </m:r>
                            </m:e>
                            <m:sub>
                              <m:r>
                                <a:rPr lang="en-US" sz="2000" i="1">
                                  <a:latin typeface="Cambria Math"/>
                                </a:rPr>
                                <m:t>0</m:t>
                              </m:r>
                            </m:sub>
                          </m:sSub>
                        </m:den>
                      </m:f>
                      <m:r>
                        <a:rPr lang="en-US" sz="2000" b="0" i="1" smtClean="0">
                          <a:latin typeface="Cambria Math"/>
                        </a:rPr>
                        <m:t>=</m:t>
                      </m:r>
                      <m:sSup>
                        <m:sSupPr>
                          <m:ctrlPr>
                            <a:rPr lang="en-US" sz="2000" i="1" smtClean="0">
                              <a:latin typeface="Cambria Math" panose="02040503050406030204" pitchFamily="18" charset="0"/>
                            </a:rPr>
                          </m:ctrlPr>
                        </m:sSupPr>
                        <m:e>
                          <m:r>
                            <a:rPr lang="en-US" sz="2000" b="0" i="1" smtClean="0">
                              <a:latin typeface="Cambria Math"/>
                            </a:rPr>
                            <m:t>𝑒</m:t>
                          </m:r>
                        </m:e>
                        <m:sup>
                          <m:r>
                            <a:rPr lang="en-US" sz="2000" b="0" i="1" smtClean="0">
                              <a:latin typeface="Cambria Math"/>
                            </a:rPr>
                            <m:t>𝑟𝑡</m:t>
                          </m:r>
                        </m:sup>
                      </m:sSup>
                      <m:r>
                        <a:rPr lang="en-US" sz="2000" b="0" i="0" smtClean="0">
                          <a:latin typeface="Cambria Math"/>
                        </a:rPr>
                        <m:t>, </m:t>
                      </m:r>
                      <m:r>
                        <a:rPr lang="en-US" sz="2000" b="0" i="1" smtClean="0">
                          <a:latin typeface="Cambria Math"/>
                          <a:ea typeface="Cambria Math"/>
                        </a:rPr>
                        <m:t>∴</m:t>
                      </m:r>
                      <m:r>
                        <a:rPr lang="en-US" sz="2000" b="0" i="1" smtClean="0">
                          <a:latin typeface="Cambria Math"/>
                          <a:ea typeface="Cambria Math"/>
                        </a:rPr>
                        <m:t>𝑋</m:t>
                      </m:r>
                      <m:r>
                        <a:rPr lang="en-US" sz="2000" b="0" i="1" smtClean="0">
                          <a:latin typeface="Cambria Math"/>
                          <a:ea typeface="Cambria Math"/>
                        </a:rPr>
                        <m:t>=</m:t>
                      </m:r>
                      <m:sSub>
                        <m:sSubPr>
                          <m:ctrlPr>
                            <a:rPr lang="en-US" sz="2000" i="1">
                              <a:latin typeface="Cambria Math" panose="02040503050406030204" pitchFamily="18" charset="0"/>
                            </a:rPr>
                          </m:ctrlPr>
                        </m:sSubPr>
                        <m:e>
                          <m:r>
                            <a:rPr lang="en-US" sz="2000" i="1">
                              <a:latin typeface="Cambria Math"/>
                            </a:rPr>
                            <m:t>𝑋</m:t>
                          </m:r>
                        </m:e>
                        <m:sub>
                          <m:r>
                            <a:rPr lang="en-US" sz="2000" i="1">
                              <a:latin typeface="Cambria Math"/>
                            </a:rPr>
                            <m:t>0</m:t>
                          </m:r>
                        </m:sub>
                      </m:sSub>
                      <m:r>
                        <a:rPr lang="en-US" sz="2000" dirty="0">
                          <a:latin typeface="Cambria Math"/>
                          <a:ea typeface="Cambria Math"/>
                        </a:rPr>
                        <m:t>∙</m:t>
                      </m:r>
                      <m:sSup>
                        <m:sSupPr>
                          <m:ctrlPr>
                            <a:rPr lang="en-US" sz="2000" i="1">
                              <a:latin typeface="Cambria Math" panose="02040503050406030204" pitchFamily="18" charset="0"/>
                            </a:rPr>
                          </m:ctrlPr>
                        </m:sSupPr>
                        <m:e>
                          <m:r>
                            <a:rPr lang="en-US" sz="2000" i="1">
                              <a:latin typeface="Cambria Math"/>
                            </a:rPr>
                            <m:t>𝑒</m:t>
                          </m:r>
                        </m:e>
                        <m:sup>
                          <m:r>
                            <a:rPr lang="en-US" sz="2000" i="1">
                              <a:latin typeface="Cambria Math"/>
                            </a:rPr>
                            <m:t>𝑟𝑡</m:t>
                          </m:r>
                        </m:sup>
                      </m:sSup>
                    </m:oMath>
                  </m:oMathPara>
                </a14:m>
                <a:endParaRPr lang="en-US" sz="2000" dirty="0"/>
              </a:p>
              <a:p>
                <a:pPr marL="342900" indent="-342900">
                  <a:buFont typeface="Wingdings" pitchFamily="2" charset="2"/>
                  <a:buChar char="Ø"/>
                </a:pPr>
                <a:endParaRPr lang="en-US" sz="1000" dirty="0"/>
              </a:p>
              <a:p>
                <a:pPr marL="342900" indent="-342900">
                  <a:buFont typeface="Wingdings" pitchFamily="2" charset="2"/>
                  <a:buChar char="q"/>
                </a:pPr>
                <a:r>
                  <a:rPr lang="en-US" dirty="0"/>
                  <a:t>Logistic growth -</a:t>
                </a:r>
                <a14:m>
                  <m:oMath xmlns:m="http://schemas.openxmlformats.org/officeDocument/2006/math">
                    <m:r>
                      <a:rPr lang="en-US" b="0" i="0" smtClean="0">
                        <a:latin typeface="Cambria Math"/>
                      </a:rPr>
                      <m:t> </m:t>
                    </m:r>
                    <m:sSub>
                      <m:sSubPr>
                        <m:ctrlPr>
                          <a:rPr lang="en-US" i="1">
                            <a:latin typeface="Cambria Math" panose="02040503050406030204" pitchFamily="18" charset="0"/>
                          </a:rPr>
                        </m:ctrlPr>
                      </m:sSubPr>
                      <m:e>
                        <m:r>
                          <a:rPr lang="en-US" i="1">
                            <a:latin typeface="Cambria Math"/>
                          </a:rPr>
                          <m:t>𝑋</m:t>
                        </m:r>
                      </m:e>
                      <m:sub>
                        <m:r>
                          <a:rPr lang="en-US" i="1">
                            <a:latin typeface="Cambria Math"/>
                          </a:rPr>
                          <m:t>𝑡</m:t>
                        </m:r>
                        <m:r>
                          <a:rPr lang="en-US" i="1">
                            <a:latin typeface="Cambria Math"/>
                          </a:rPr>
                          <m:t>+1</m:t>
                        </m:r>
                      </m:sub>
                    </m:sSub>
                    <m:r>
                      <a:rPr lang="en-US" i="1">
                        <a:latin typeface="Cambria Math"/>
                      </a:rPr>
                      <m:t>=</m:t>
                    </m:r>
                    <m:r>
                      <a:rPr lang="en-US" i="1">
                        <a:latin typeface="Cambria Math"/>
                      </a:rPr>
                      <m:t>𝑟</m:t>
                    </m:r>
                    <m:r>
                      <a:rPr lang="en-US" i="1">
                        <a:latin typeface="Cambria Math"/>
                        <a:ea typeface="Cambria Math"/>
                      </a:rPr>
                      <m:t>∙</m:t>
                    </m:r>
                    <m:sSub>
                      <m:sSubPr>
                        <m:ctrlPr>
                          <a:rPr lang="en-US" i="1">
                            <a:latin typeface="Cambria Math" panose="02040503050406030204" pitchFamily="18" charset="0"/>
                          </a:rPr>
                        </m:ctrlPr>
                      </m:sSubPr>
                      <m:e>
                        <m:r>
                          <a:rPr lang="en-US" i="1">
                            <a:latin typeface="Cambria Math"/>
                          </a:rPr>
                          <m:t>𝑋</m:t>
                        </m:r>
                      </m:e>
                      <m:sub>
                        <m:r>
                          <a:rPr lang="en-US" i="1">
                            <a:latin typeface="Cambria Math"/>
                          </a:rPr>
                          <m:t>𝑡</m:t>
                        </m:r>
                      </m:sub>
                    </m:sSub>
                    <m:r>
                      <a:rPr lang="en-US" i="1">
                        <a:latin typeface="Cambria Math"/>
                        <a:ea typeface="Cambria Math"/>
                      </a:rPr>
                      <m:t>(1−</m:t>
                    </m:r>
                    <m:sSub>
                      <m:sSubPr>
                        <m:ctrlPr>
                          <a:rPr lang="en-US" i="1">
                            <a:latin typeface="Cambria Math" panose="02040503050406030204" pitchFamily="18" charset="0"/>
                          </a:rPr>
                        </m:ctrlPr>
                      </m:sSubPr>
                      <m:e>
                        <m:r>
                          <a:rPr lang="en-US" i="1">
                            <a:latin typeface="Cambria Math"/>
                          </a:rPr>
                          <m:t>𝑋</m:t>
                        </m:r>
                      </m:e>
                      <m:sub>
                        <m:r>
                          <a:rPr lang="en-US" i="1">
                            <a:latin typeface="Cambria Math"/>
                          </a:rPr>
                          <m:t>𝑡</m:t>
                        </m:r>
                      </m:sub>
                    </m:sSub>
                    <m:r>
                      <a:rPr lang="en-US" i="1">
                        <a:latin typeface="Cambria Math"/>
                        <a:ea typeface="Cambria Math"/>
                      </a:rPr>
                      <m:t>)</m:t>
                    </m:r>
                  </m:oMath>
                </a14:m>
                <a:endParaRPr lang="en-US" dirty="0"/>
              </a:p>
              <a:p>
                <a:pPr marL="800100" lvl="1" indent="-342900">
                  <a:buFont typeface="Wingdings" pitchFamily="2" charset="2"/>
                  <a:buChar char="Ø"/>
                </a:pPr>
                <a:r>
                  <a:rPr lang="en-AU" dirty="0"/>
                  <a:t>Assume that the growth rate is not constant but proportional to the remaining capacity</a:t>
                </a:r>
              </a:p>
              <a:p>
                <a:pPr marL="800100" lvl="1" indent="-342900">
                  <a:buFont typeface="Wingdings" pitchFamily="2" charset="2"/>
                  <a:buChar char="Ø"/>
                </a:pPr>
                <a:r>
                  <a:rPr lang="en-AU" dirty="0"/>
                  <a:t>Describes the </a:t>
                </a:r>
                <a:r>
                  <a:rPr lang="en-AU" dirty="0" err="1"/>
                  <a:t>behavior</a:t>
                </a:r>
                <a:r>
                  <a:rPr lang="en-AU" dirty="0"/>
                  <a:t> of a population that has limited resources (food, water, space).</a:t>
                </a:r>
              </a:p>
              <a:p>
                <a:pPr marL="800100" lvl="1" indent="-342900">
                  <a:buFont typeface="Wingdings" pitchFamily="2" charset="2"/>
                  <a:buChar char="Ø"/>
                </a:pPr>
                <a:endParaRPr lang="en-AU" dirty="0"/>
              </a:p>
              <a:p>
                <a:pPr marL="800100" lvl="1" indent="-342900">
                  <a:buFont typeface="Wingdings" pitchFamily="2" charset="2"/>
                  <a:buChar char="q"/>
                </a:pPr>
                <a:endParaRPr lang="en-US" dirty="0"/>
              </a:p>
              <a:p>
                <a:pPr marL="342900" indent="-342900">
                  <a:buFont typeface="Wingdings" pitchFamily="2" charset="2"/>
                  <a:buChar char="q"/>
                </a:pPr>
                <a:endParaRPr lang="en-US" b="1" dirty="0">
                  <a:solidFill>
                    <a:srgbClr val="0000FF"/>
                  </a:solidFill>
                </a:endParaRPr>
              </a:p>
              <a:p>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381000" y="1219200"/>
                <a:ext cx="8325255" cy="6335389"/>
              </a:xfrm>
              <a:prstGeom prst="rect">
                <a:avLst/>
              </a:prstGeom>
              <a:blipFill rotWithShape="1">
                <a:blip r:embed="rId3"/>
                <a:stretch>
                  <a:fillRect l="-1026" t="-770" r="-1758"/>
                </a:stretch>
              </a:blipFill>
            </p:spPr>
            <p:txBody>
              <a:bodyPr/>
              <a:lstStyle/>
              <a:p>
                <a:r>
                  <a:rPr lang="en-US">
                    <a:noFill/>
                  </a:rPr>
                  <a:t> </a:t>
                </a:r>
              </a:p>
            </p:txBody>
          </p:sp>
        </mc:Fallback>
      </mc:AlternateContent>
      <p:sp>
        <p:nvSpPr>
          <p:cNvPr id="9" name="Oval 8"/>
          <p:cNvSpPr/>
          <p:nvPr/>
        </p:nvSpPr>
        <p:spPr bwMode="auto">
          <a:xfrm>
            <a:off x="5486400" y="2091964"/>
            <a:ext cx="3657600" cy="1371600"/>
          </a:xfrm>
          <a:prstGeom prst="ellipse">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AU" b="1" i="1" dirty="0">
                <a:solidFill>
                  <a:srgbClr val="0000FF"/>
                </a:solidFill>
              </a:rPr>
              <a:t>predictable systems with analytical </a:t>
            </a:r>
            <a:r>
              <a:rPr lang="en-AU" b="1" i="1" dirty="0" err="1">
                <a:solidFill>
                  <a:srgbClr val="0000FF"/>
                </a:solidFill>
              </a:rPr>
              <a:t>solns</a:t>
            </a:r>
            <a:endParaRPr kumimoji="0" lang="en-US" sz="2400" b="0" i="0" u="none" strike="noStrike" cap="none" normalizeH="0" baseline="0" dirty="0">
              <a:ln>
                <a:noFill/>
              </a:ln>
              <a:solidFill>
                <a:schemeClr val="tx1"/>
              </a:solidFill>
              <a:effectLst/>
              <a:latin typeface="Times New Roman"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461218403"/>
              </p:ext>
            </p:extLst>
          </p:nvPr>
        </p:nvGraphicFramePr>
        <p:xfrm>
          <a:off x="4648200" y="4876800"/>
          <a:ext cx="1524000" cy="583275"/>
        </p:xfrm>
        <a:graphic>
          <a:graphicData uri="http://schemas.openxmlformats.org/presentationml/2006/ole">
            <mc:AlternateContent xmlns:mc="http://schemas.openxmlformats.org/markup-compatibility/2006">
              <mc:Choice xmlns:v="urn:schemas-microsoft-com:vml" Requires="v">
                <p:oleObj spid="_x0000_s6194" name="Equation" r:id="rId4" imgW="596900" imgH="228600" progId="Equation.3">
                  <p:embed/>
                </p:oleObj>
              </mc:Choice>
              <mc:Fallback>
                <p:oleObj name="Equation" r:id="rId4" imgW="596900" imgH="2286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4876800"/>
                        <a:ext cx="1524000" cy="583275"/>
                      </a:xfrm>
                      <a:prstGeom prst="rect">
                        <a:avLst/>
                      </a:prstGeom>
                      <a:noFill/>
                      <a:ln>
                        <a:noFill/>
                      </a:ln>
                      <a:effectLst/>
                    </p:spPr>
                  </p:pic>
                </p:oleObj>
              </mc:Fallback>
            </mc:AlternateContent>
          </a:graphicData>
        </a:graphic>
      </p:graphicFrame>
      <p:sp>
        <p:nvSpPr>
          <p:cNvPr id="11" name="Oval 10"/>
          <p:cNvSpPr/>
          <p:nvPr/>
        </p:nvSpPr>
        <p:spPr bwMode="auto">
          <a:xfrm>
            <a:off x="5048655" y="5334000"/>
            <a:ext cx="3657600" cy="1371600"/>
          </a:xfrm>
          <a:prstGeom prst="ellipse">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AU" b="1" i="1" dirty="0">
                <a:solidFill>
                  <a:srgbClr val="0000FF"/>
                </a:solidFill>
              </a:rPr>
              <a:t>nonlinear dynamics</a:t>
            </a:r>
          </a:p>
          <a:p>
            <a:pPr algn="ctr"/>
            <a:r>
              <a:rPr lang="en-AU" b="1" i="1" dirty="0">
                <a:solidFill>
                  <a:srgbClr val="0000FF"/>
                </a:solidFill>
              </a:rPr>
              <a:t>Not predictable</a:t>
            </a:r>
            <a:endParaRPr kumimoji="0" lang="en-US"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60651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theme/theme1.xml><?xml version="1.0" encoding="utf-8"?>
<a:theme xmlns:a="http://schemas.openxmlformats.org/drawingml/2006/main" name="Custom 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Custom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MacintoshHD:Desktop Folder:Utilities:Microsoft Office:Microsoft PowerPoint 4:</Template>
  <TotalTime>3787</TotalTime>
  <Pages>24</Pages>
  <Words>2687</Words>
  <Application>Microsoft Office PowerPoint</Application>
  <PresentationFormat>Letter Paper (8.5x11 in)</PresentationFormat>
  <Paragraphs>330</Paragraphs>
  <Slides>38</Slides>
  <Notes>7</Notes>
  <HiddenSlides>0</HiddenSlides>
  <MMClips>1</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5" baseType="lpstr">
      <vt:lpstr>Arial</vt:lpstr>
      <vt:lpstr>Cambria Math</vt:lpstr>
      <vt:lpstr>Times New Roman</vt:lpstr>
      <vt:lpstr>Wingdings</vt:lpstr>
      <vt:lpstr>Custom Design</vt:lpstr>
      <vt:lpstr>Equation</vt:lpstr>
      <vt:lpstr>Chart</vt:lpstr>
      <vt:lpstr>PowerPoint Presentation</vt:lpstr>
      <vt:lpstr>Relevant Publications</vt:lpstr>
      <vt:lpstr>Outline</vt:lpstr>
      <vt:lpstr>Data</vt:lpstr>
      <vt:lpstr>Linear Systems</vt:lpstr>
      <vt:lpstr>Nonlinear Systems</vt:lpstr>
      <vt:lpstr>Visualization: Strange Attractors</vt:lpstr>
      <vt:lpstr>Qualitative Analysis</vt:lpstr>
      <vt:lpstr>Logistic Map</vt:lpstr>
      <vt:lpstr>Logistic Map</vt:lpstr>
      <vt:lpstr>Logistic Map</vt:lpstr>
      <vt:lpstr>Logistic Map</vt:lpstr>
      <vt:lpstr>Logistic Map</vt:lpstr>
      <vt:lpstr>Logistic Map</vt:lpstr>
      <vt:lpstr>Nonlinear Dynamics</vt:lpstr>
      <vt:lpstr>State Space Reconstruction</vt:lpstr>
      <vt:lpstr>An Example</vt:lpstr>
      <vt:lpstr>Takens' embedding theorem</vt:lpstr>
      <vt:lpstr>Time Delay</vt:lpstr>
      <vt:lpstr>Mutual Information</vt:lpstr>
      <vt:lpstr>Mutual Information</vt:lpstr>
      <vt:lpstr>Mutual Information</vt:lpstr>
      <vt:lpstr>Practical Implementation</vt:lpstr>
      <vt:lpstr>Embedding Dimension</vt:lpstr>
      <vt:lpstr>False Nearest Neighbors</vt:lpstr>
      <vt:lpstr>False Nearest Neighbors</vt:lpstr>
      <vt:lpstr>An Example </vt:lpstr>
      <vt:lpstr>Chaos</vt:lpstr>
      <vt:lpstr>Fractal</vt:lpstr>
      <vt:lpstr>PowerPoint Presentation</vt:lpstr>
      <vt:lpstr>Very Fractal</vt:lpstr>
      <vt:lpstr>PowerPoint Presentation</vt:lpstr>
      <vt:lpstr>Fractal Dimension</vt:lpstr>
      <vt:lpstr>Fractal Dimension</vt:lpstr>
      <vt:lpstr>Fractals</vt:lpstr>
      <vt:lpstr>END Questions?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Ch8_pres</dc:title>
  <dc:subject>Performance Surfaces</dc:subject>
  <dc:creator>hagan</dc:creator>
  <cp:lastModifiedBy>Hui Yang</cp:lastModifiedBy>
  <cp:revision>667</cp:revision>
  <cp:lastPrinted>1996-02-11T20:59:49Z</cp:lastPrinted>
  <dcterms:created xsi:type="dcterms:W3CDTF">2010-11-06T16:52:25Z</dcterms:created>
  <dcterms:modified xsi:type="dcterms:W3CDTF">2018-12-31T22:27:13Z</dcterms:modified>
</cp:coreProperties>
</file>