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430" r:id="rId3"/>
    <p:sldId id="449" r:id="rId4"/>
    <p:sldId id="450" r:id="rId5"/>
    <p:sldId id="466" r:id="rId6"/>
    <p:sldId id="451" r:id="rId7"/>
    <p:sldId id="465" r:id="rId8"/>
    <p:sldId id="444" r:id="rId9"/>
    <p:sldId id="468" r:id="rId10"/>
    <p:sldId id="469" r:id="rId11"/>
    <p:sldId id="470" r:id="rId12"/>
    <p:sldId id="454" r:id="rId13"/>
    <p:sldId id="455" r:id="rId14"/>
    <p:sldId id="462" r:id="rId15"/>
    <p:sldId id="459" r:id="rId16"/>
    <p:sldId id="460" r:id="rId17"/>
    <p:sldId id="461" r:id="rId18"/>
    <p:sldId id="445" r:id="rId19"/>
    <p:sldId id="458" r:id="rId20"/>
    <p:sldId id="447" r:id="rId21"/>
    <p:sldId id="448" r:id="rId22"/>
    <p:sldId id="463" r:id="rId23"/>
    <p:sldId id="464" r:id="rId24"/>
    <p:sldId id="471" r:id="rId25"/>
    <p:sldId id="467" r:id="rId26"/>
  </p:sldIdLst>
  <p:sldSz cx="9144000" cy="6858000" type="letter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en, Yun" initials="CY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BCBC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3" autoAdjust="0"/>
    <p:restoredTop sz="92605" autoAdjust="0"/>
  </p:normalViewPr>
  <p:slideViewPr>
    <p:cSldViewPr>
      <p:cViewPr varScale="1">
        <p:scale>
          <a:sx n="102" d="100"/>
          <a:sy n="102" d="100"/>
        </p:scale>
        <p:origin x="180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-3096" y="-7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ang, Hui" userId="2233239c-735d-447b-bb5a-32b4efb30a65" providerId="ADAL" clId="{3D52B540-1429-4064-9BC3-95F626E47AFA}"/>
    <pc:docChg chg="addSld delSld modSld">
      <pc:chgData name="Yang, Hui" userId="2233239c-735d-447b-bb5a-32b4efb30a65" providerId="ADAL" clId="{3D52B540-1429-4064-9BC3-95F626E47AFA}" dt="2020-07-17T03:05:37.337" v="27" actId="47"/>
      <pc:docMkLst>
        <pc:docMk/>
      </pc:docMkLst>
      <pc:sldChg chg="modSp add mod">
        <pc:chgData name="Yang, Hui" userId="2233239c-735d-447b-bb5a-32b4efb30a65" providerId="ADAL" clId="{3D52B540-1429-4064-9BC3-95F626E47AFA}" dt="2020-07-17T03:05:35.166" v="26" actId="14100"/>
        <pc:sldMkLst>
          <pc:docMk/>
          <pc:sldMk cId="1660660679" sldId="430"/>
        </pc:sldMkLst>
        <pc:spChg chg="mod">
          <ac:chgData name="Yang, Hui" userId="2233239c-735d-447b-bb5a-32b4efb30a65" providerId="ADAL" clId="{3D52B540-1429-4064-9BC3-95F626E47AFA}" dt="2020-07-17T03:05:35.166" v="26" actId="14100"/>
          <ac:spMkLst>
            <pc:docMk/>
            <pc:sldMk cId="1660660679" sldId="430"/>
            <ac:spMk id="3" creationId="{00000000-0000-0000-0000-000000000000}"/>
          </ac:spMkLst>
        </pc:spChg>
      </pc:sldChg>
      <pc:sldChg chg="modSp mod">
        <pc:chgData name="Yang, Hui" userId="2233239c-735d-447b-bb5a-32b4efb30a65" providerId="ADAL" clId="{3D52B540-1429-4064-9BC3-95F626E47AFA}" dt="2020-07-17T03:04:06.489" v="1" actId="122"/>
        <pc:sldMkLst>
          <pc:docMk/>
          <pc:sldMk cId="360430263" sldId="471"/>
        </pc:sldMkLst>
        <pc:spChg chg="mod">
          <ac:chgData name="Yang, Hui" userId="2233239c-735d-447b-bb5a-32b4efb30a65" providerId="ADAL" clId="{3D52B540-1429-4064-9BC3-95F626E47AFA}" dt="2020-07-17T03:04:06.489" v="1" actId="122"/>
          <ac:spMkLst>
            <pc:docMk/>
            <pc:sldMk cId="360430263" sldId="471"/>
            <ac:spMk id="3" creationId="{00000000-0000-0000-0000-000000000000}"/>
          </ac:spMkLst>
        </pc:spChg>
      </pc:sldChg>
      <pc:sldChg chg="modSp new del mod">
        <pc:chgData name="Yang, Hui" userId="2233239c-735d-447b-bb5a-32b4efb30a65" providerId="ADAL" clId="{3D52B540-1429-4064-9BC3-95F626E47AFA}" dt="2020-07-17T03:05:37.337" v="27" actId="47"/>
        <pc:sldMkLst>
          <pc:docMk/>
          <pc:sldMk cId="3274386570" sldId="472"/>
        </pc:sldMkLst>
        <pc:spChg chg="mod">
          <ac:chgData name="Yang, Hui" userId="2233239c-735d-447b-bb5a-32b4efb30a65" providerId="ADAL" clId="{3D52B540-1429-4064-9BC3-95F626E47AFA}" dt="2020-07-17T03:04:28.718" v="23" actId="20577"/>
          <ac:spMkLst>
            <pc:docMk/>
            <pc:sldMk cId="3274386570" sldId="472"/>
            <ac:spMk id="2" creationId="{649D7E3E-8080-4C97-86F4-2BAC0B19B7C1}"/>
          </ac:spMkLst>
        </pc:spChg>
      </pc:sldChg>
    </pc:docChg>
  </pc:docChgLst>
  <pc:docChgLst>
    <pc:chgData name="Yang, Hui" userId="2233239c-735d-447b-bb5a-32b4efb30a65" providerId="ADAL" clId="{89AE4A7E-169D-4574-87B7-BC9E4650D11E}"/>
    <pc:docChg chg="modSld">
      <pc:chgData name="Yang, Hui" userId="2233239c-735d-447b-bb5a-32b4efb30a65" providerId="ADAL" clId="{89AE4A7E-169D-4574-87B7-BC9E4650D11E}" dt="2023-05-11T00:19:42.047" v="13" actId="732"/>
      <pc:docMkLst>
        <pc:docMk/>
      </pc:docMkLst>
      <pc:sldChg chg="modSp">
        <pc:chgData name="Yang, Hui" userId="2233239c-735d-447b-bb5a-32b4efb30a65" providerId="ADAL" clId="{89AE4A7E-169D-4574-87B7-BC9E4650D11E}" dt="2023-05-11T00:19:42.047" v="13" actId="732"/>
        <pc:sldMkLst>
          <pc:docMk/>
          <pc:sldMk cId="3519750821" sldId="444"/>
        </pc:sldMkLst>
        <pc:grpChg chg="mod">
          <ac:chgData name="Yang, Hui" userId="2233239c-735d-447b-bb5a-32b4efb30a65" providerId="ADAL" clId="{89AE4A7E-169D-4574-87B7-BC9E4650D11E}" dt="2023-05-11T00:19:42.047" v="13" actId="732"/>
          <ac:grpSpMkLst>
            <pc:docMk/>
            <pc:sldMk cId="3519750821" sldId="444"/>
            <ac:grpSpMk id="4" creationId="{00000000-0000-0000-0000-000000000000}"/>
          </ac:grpSpMkLst>
        </pc:grpChg>
        <pc:picChg chg="mod">
          <ac:chgData name="Yang, Hui" userId="2233239c-735d-447b-bb5a-32b4efb30a65" providerId="ADAL" clId="{89AE4A7E-169D-4574-87B7-BC9E4650D11E}" dt="2023-05-11T00:19:42.047" v="13" actId="732"/>
          <ac:picMkLst>
            <pc:docMk/>
            <pc:sldMk cId="3519750821" sldId="444"/>
            <ac:picMk id="14" creationId="{00000000-0000-0000-0000-000000000000}"/>
          </ac:picMkLst>
        </pc:picChg>
        <pc:picChg chg="mod">
          <ac:chgData name="Yang, Hui" userId="2233239c-735d-447b-bb5a-32b4efb30a65" providerId="ADAL" clId="{89AE4A7E-169D-4574-87B7-BC9E4650D11E}" dt="2023-05-11T00:19:42.047" v="13" actId="732"/>
          <ac:picMkLst>
            <pc:docMk/>
            <pc:sldMk cId="3519750821" sldId="444"/>
            <ac:picMk id="15" creationId="{00000000-0000-0000-0000-000000000000}"/>
          </ac:picMkLst>
        </pc:picChg>
        <pc:picChg chg="mod">
          <ac:chgData name="Yang, Hui" userId="2233239c-735d-447b-bb5a-32b4efb30a65" providerId="ADAL" clId="{89AE4A7E-169D-4574-87B7-BC9E4650D11E}" dt="2023-05-11T00:19:42.047" v="13" actId="732"/>
          <ac:picMkLst>
            <pc:docMk/>
            <pc:sldMk cId="3519750821" sldId="444"/>
            <ac:picMk id="16" creationId="{00000000-0000-0000-0000-000000000000}"/>
          </ac:picMkLst>
        </pc:picChg>
        <pc:picChg chg="mod">
          <ac:chgData name="Yang, Hui" userId="2233239c-735d-447b-bb5a-32b4efb30a65" providerId="ADAL" clId="{89AE4A7E-169D-4574-87B7-BC9E4650D11E}" dt="2023-05-11T00:19:42.047" v="13" actId="732"/>
          <ac:picMkLst>
            <pc:docMk/>
            <pc:sldMk cId="3519750821" sldId="444"/>
            <ac:picMk id="17" creationId="{00000000-0000-0000-0000-000000000000}"/>
          </ac:picMkLst>
        </pc:picChg>
        <pc:picChg chg="mod">
          <ac:chgData name="Yang, Hui" userId="2233239c-735d-447b-bb5a-32b4efb30a65" providerId="ADAL" clId="{89AE4A7E-169D-4574-87B7-BC9E4650D11E}" dt="2023-05-11T00:19:42.047" v="13" actId="732"/>
          <ac:picMkLst>
            <pc:docMk/>
            <pc:sldMk cId="3519750821" sldId="444"/>
            <ac:picMk id="18" creationId="{00000000-0000-0000-0000-000000000000}"/>
          </ac:picMkLst>
        </pc:picChg>
        <pc:picChg chg="mod">
          <ac:chgData name="Yang, Hui" userId="2233239c-735d-447b-bb5a-32b4efb30a65" providerId="ADAL" clId="{89AE4A7E-169D-4574-87B7-BC9E4650D11E}" dt="2023-05-11T00:19:42.047" v="13" actId="732"/>
          <ac:picMkLst>
            <pc:docMk/>
            <pc:sldMk cId="3519750821" sldId="444"/>
            <ac:picMk id="19" creationId="{00000000-0000-0000-0000-00000000000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70" name="Group 21"/>
          <p:cNvGrpSpPr>
            <a:grpSpLocks/>
          </p:cNvGrpSpPr>
          <p:nvPr/>
        </p:nvGrpSpPr>
        <p:grpSpPr bwMode="auto">
          <a:xfrm>
            <a:off x="3657600" y="1279525"/>
            <a:ext cx="3251200" cy="7200900"/>
            <a:chOff x="2160" y="768"/>
            <a:chExt cx="1920" cy="4320"/>
          </a:xfrm>
        </p:grpSpPr>
        <p:sp>
          <p:nvSpPr>
            <p:cNvPr id="3074" name="Line 2"/>
            <p:cNvSpPr>
              <a:spLocks noChangeShapeType="1"/>
            </p:cNvSpPr>
            <p:nvPr/>
          </p:nvSpPr>
          <p:spPr bwMode="auto">
            <a:xfrm>
              <a:off x="2160" y="768"/>
              <a:ext cx="1920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75" name="Line 3"/>
            <p:cNvSpPr>
              <a:spLocks noChangeShapeType="1"/>
            </p:cNvSpPr>
            <p:nvPr/>
          </p:nvSpPr>
          <p:spPr bwMode="auto">
            <a:xfrm>
              <a:off x="2160" y="1008"/>
              <a:ext cx="1920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76" name="Line 4"/>
            <p:cNvSpPr>
              <a:spLocks noChangeShapeType="1"/>
            </p:cNvSpPr>
            <p:nvPr/>
          </p:nvSpPr>
          <p:spPr bwMode="auto">
            <a:xfrm>
              <a:off x="2160" y="1248"/>
              <a:ext cx="1920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77" name="Line 5"/>
            <p:cNvSpPr>
              <a:spLocks noChangeShapeType="1"/>
            </p:cNvSpPr>
            <p:nvPr/>
          </p:nvSpPr>
          <p:spPr bwMode="auto">
            <a:xfrm>
              <a:off x="2160" y="1488"/>
              <a:ext cx="1920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78" name="Line 6"/>
            <p:cNvSpPr>
              <a:spLocks noChangeShapeType="1"/>
            </p:cNvSpPr>
            <p:nvPr/>
          </p:nvSpPr>
          <p:spPr bwMode="auto">
            <a:xfrm>
              <a:off x="2160" y="1728"/>
              <a:ext cx="1920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79" name="Line 7"/>
            <p:cNvSpPr>
              <a:spLocks noChangeShapeType="1"/>
            </p:cNvSpPr>
            <p:nvPr/>
          </p:nvSpPr>
          <p:spPr bwMode="auto">
            <a:xfrm>
              <a:off x="2160" y="1968"/>
              <a:ext cx="1920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80" name="Line 8"/>
            <p:cNvSpPr>
              <a:spLocks noChangeShapeType="1"/>
            </p:cNvSpPr>
            <p:nvPr/>
          </p:nvSpPr>
          <p:spPr bwMode="auto">
            <a:xfrm>
              <a:off x="2160" y="2208"/>
              <a:ext cx="1920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81" name="Line 9"/>
            <p:cNvSpPr>
              <a:spLocks noChangeShapeType="1"/>
            </p:cNvSpPr>
            <p:nvPr/>
          </p:nvSpPr>
          <p:spPr bwMode="auto">
            <a:xfrm>
              <a:off x="2160" y="2448"/>
              <a:ext cx="1920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82" name="Line 10"/>
            <p:cNvSpPr>
              <a:spLocks noChangeShapeType="1"/>
            </p:cNvSpPr>
            <p:nvPr/>
          </p:nvSpPr>
          <p:spPr bwMode="auto">
            <a:xfrm>
              <a:off x="2160" y="2688"/>
              <a:ext cx="1920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83" name="Line 11"/>
            <p:cNvSpPr>
              <a:spLocks noChangeShapeType="1"/>
            </p:cNvSpPr>
            <p:nvPr/>
          </p:nvSpPr>
          <p:spPr bwMode="auto">
            <a:xfrm>
              <a:off x="2160" y="2928"/>
              <a:ext cx="1920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84" name="Line 12"/>
            <p:cNvSpPr>
              <a:spLocks noChangeShapeType="1"/>
            </p:cNvSpPr>
            <p:nvPr/>
          </p:nvSpPr>
          <p:spPr bwMode="auto">
            <a:xfrm>
              <a:off x="2160" y="3168"/>
              <a:ext cx="1920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85" name="Line 13"/>
            <p:cNvSpPr>
              <a:spLocks noChangeShapeType="1"/>
            </p:cNvSpPr>
            <p:nvPr/>
          </p:nvSpPr>
          <p:spPr bwMode="auto">
            <a:xfrm>
              <a:off x="2160" y="3408"/>
              <a:ext cx="1920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86" name="Line 14"/>
            <p:cNvSpPr>
              <a:spLocks noChangeShapeType="1"/>
            </p:cNvSpPr>
            <p:nvPr/>
          </p:nvSpPr>
          <p:spPr bwMode="auto">
            <a:xfrm>
              <a:off x="2160" y="3648"/>
              <a:ext cx="1920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87" name="Line 15"/>
            <p:cNvSpPr>
              <a:spLocks noChangeShapeType="1"/>
            </p:cNvSpPr>
            <p:nvPr/>
          </p:nvSpPr>
          <p:spPr bwMode="auto">
            <a:xfrm>
              <a:off x="2160" y="3888"/>
              <a:ext cx="1920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88" name="Line 16"/>
            <p:cNvSpPr>
              <a:spLocks noChangeShapeType="1"/>
            </p:cNvSpPr>
            <p:nvPr/>
          </p:nvSpPr>
          <p:spPr bwMode="auto">
            <a:xfrm>
              <a:off x="2160" y="4128"/>
              <a:ext cx="1920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89" name="Line 17"/>
            <p:cNvSpPr>
              <a:spLocks noChangeShapeType="1"/>
            </p:cNvSpPr>
            <p:nvPr/>
          </p:nvSpPr>
          <p:spPr bwMode="auto">
            <a:xfrm>
              <a:off x="2160" y="4368"/>
              <a:ext cx="1920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90" name="Line 18"/>
            <p:cNvSpPr>
              <a:spLocks noChangeShapeType="1"/>
            </p:cNvSpPr>
            <p:nvPr/>
          </p:nvSpPr>
          <p:spPr bwMode="auto">
            <a:xfrm>
              <a:off x="2160" y="4608"/>
              <a:ext cx="1920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91" name="Line 19"/>
            <p:cNvSpPr>
              <a:spLocks noChangeShapeType="1"/>
            </p:cNvSpPr>
            <p:nvPr/>
          </p:nvSpPr>
          <p:spPr bwMode="auto">
            <a:xfrm>
              <a:off x="2160" y="4848"/>
              <a:ext cx="1920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92" name="Line 20"/>
            <p:cNvSpPr>
              <a:spLocks noChangeShapeType="1"/>
            </p:cNvSpPr>
            <p:nvPr/>
          </p:nvSpPr>
          <p:spPr bwMode="auto">
            <a:xfrm>
              <a:off x="2160" y="5088"/>
              <a:ext cx="1920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094" name="Rectangle 22"/>
          <p:cNvSpPr>
            <a:spLocks noChangeArrowheads="1"/>
          </p:cNvSpPr>
          <p:nvPr/>
        </p:nvSpPr>
        <p:spPr bwMode="auto">
          <a:xfrm>
            <a:off x="3394075" y="8942388"/>
            <a:ext cx="527050" cy="295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5655" tIns="46988" rIns="95655" bIns="46988">
            <a:spAutoFit/>
          </a:bodyPr>
          <a:lstStyle/>
          <a:p>
            <a:pPr algn="ctr">
              <a:defRPr/>
            </a:pPr>
            <a:r>
              <a:rPr lang="en-US" sz="1300" dirty="0"/>
              <a:t>8-</a:t>
            </a:r>
            <a:fld id="{1C143B90-B3C7-452B-8209-1D2241DCE07D}" type="slidenum">
              <a:rPr lang="en-US" sz="1300"/>
              <a:pPr algn="ctr">
                <a:defRPr/>
              </a:pPr>
              <a:t>‹#›</a:t>
            </a:fld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3834245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655" tIns="46988" rIns="95655" bIns="469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5299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6072083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/>
              <a:t>Before the presentation gets started, let’s have a look at the outline. </a:t>
            </a:r>
          </a:p>
          <a:p>
            <a:endParaRPr lang="en-US" baseline="0" dirty="0"/>
          </a:p>
          <a:p>
            <a:r>
              <a:rPr lang="en-US" baseline="0" dirty="0"/>
              <a:t>In the first place, I will talk about research motivation and problem statement.</a:t>
            </a:r>
          </a:p>
          <a:p>
            <a:endParaRPr lang="en-US" baseline="0" dirty="0"/>
          </a:p>
          <a:p>
            <a:r>
              <a:rPr lang="en-US" baseline="0" dirty="0"/>
              <a:t>Next,  I will introduce the research background including self-similarity and recurrence dynamics in the heart rhythm</a:t>
            </a:r>
          </a:p>
          <a:p>
            <a:endParaRPr lang="en-US" baseline="0" dirty="0"/>
          </a:p>
          <a:p>
            <a:r>
              <a:rPr lang="en-US" baseline="0" dirty="0"/>
              <a:t>Then we will move to the section of research methodology and experimental results. </a:t>
            </a:r>
          </a:p>
          <a:p>
            <a:endParaRPr lang="en-US" baseline="0" dirty="0"/>
          </a:p>
          <a:p>
            <a:r>
              <a:rPr lang="en-US" baseline="0" dirty="0"/>
              <a:t>In the end I will conclude today’s talk.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Now, let’s look at the mathematical expressions of recurrence plot.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40E05DE-4864-4196-8A0E-F4B0DE03A48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 order to give</a:t>
            </a:r>
            <a:r>
              <a:rPr lang="en-US" baseline="0" dirty="0"/>
              <a:t> a clear idea about how recurrence plots can reflect different structures for different systems, here we show examples of three kinds of different systems. First is a sine wave as a linear system; then a </a:t>
            </a:r>
            <a:r>
              <a:rPr lang="en-US" baseline="0" dirty="0" err="1"/>
              <a:t>lorenz</a:t>
            </a:r>
            <a:r>
              <a:rPr lang="en-US" baseline="0" dirty="0"/>
              <a:t> system as a nonlinear system and random noise as a randomized system. We can visualize the difference via both small-scale and large scale structures.</a:t>
            </a:r>
          </a:p>
          <a:p>
            <a:endParaRPr lang="en-US" baseline="0" dirty="0"/>
          </a:p>
          <a:p>
            <a:r>
              <a:rPr lang="en-US" dirty="0"/>
              <a:t>In small-scale structures,</a:t>
            </a:r>
            <a:r>
              <a:rPr lang="en-US" baseline="0" dirty="0"/>
              <a:t> we can see the difference from single dots, diagonal and vertical lines. And for large-scale, they will have different </a:t>
            </a:r>
            <a:r>
              <a:rPr lang="en-US" sz="2000" dirty="0"/>
              <a:t>homogenous, periodic and disrupted visualization</a:t>
            </a:r>
            <a:r>
              <a:rPr lang="en-US" dirty="0"/>
              <a:t>. Our recurrence quantification analysis is based on small-scale structures.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cs typeface="Arial" charset="0"/>
              </a:rPr>
              <a:t>Recurrence plots(RP) are intricate and visually appealing, however we need methods to identify and classify the </a:t>
            </a:r>
            <a:r>
              <a:rPr lang="en-US" altLang="zh-CN" sz="1200" i="1" dirty="0">
                <a:solidFill>
                  <a:srgbClr val="0000FF"/>
                </a:solidFill>
                <a:cs typeface="Arial" charset="0"/>
              </a:rPr>
              <a:t>topological features of RPs</a:t>
            </a:r>
            <a:r>
              <a:rPr lang="en-US" altLang="zh-CN" sz="1200" dirty="0">
                <a:cs typeface="Arial" charset="0"/>
              </a:rPr>
              <a:t>. Not only the intriguing artistic graphical display but also the scientific meaning needs to be exploited.</a:t>
            </a:r>
          </a:p>
          <a:p>
            <a:endParaRPr lang="en-US" dirty="0"/>
          </a:p>
          <a:p>
            <a:r>
              <a:rPr lang="en-US" dirty="0"/>
              <a:t>The visual appearance of an RP gives hints about the dynamics of the system. The small-scale structures in RPs are used by the recurrence quantification analysis</a:t>
            </a:r>
            <a:r>
              <a:rPr lang="en-US" baseline="0" dirty="0"/>
              <a:t>. </a:t>
            </a:r>
            <a:r>
              <a:rPr lang="en-US" dirty="0"/>
              <a:t>This allows to describe the RPs</a:t>
            </a:r>
            <a:r>
              <a:rPr lang="en-US" baseline="0" dirty="0"/>
              <a:t> </a:t>
            </a:r>
            <a:r>
              <a:rPr lang="en-US" dirty="0"/>
              <a:t>by</a:t>
            </a:r>
            <a:r>
              <a:rPr lang="en-US" baseline="0" dirty="0"/>
              <a:t> quantifying the topological features of them</a:t>
            </a:r>
            <a:r>
              <a:rPr lang="en-US" dirty="0"/>
              <a:t>, and to study transitions or nonlinear parameters of the system. </a:t>
            </a:r>
          </a:p>
          <a:p>
            <a:endParaRPr lang="en-US" dirty="0"/>
          </a:p>
          <a:p>
            <a:r>
              <a:rPr lang="en-US" dirty="0"/>
              <a:t>Those statistical features including </a:t>
            </a:r>
            <a:r>
              <a:rPr lang="en-US" sz="2000" dirty="0"/>
              <a:t>Recurrence rate; Determinism; </a:t>
            </a:r>
            <a:r>
              <a:rPr lang="en-US" sz="2000" dirty="0" err="1"/>
              <a:t>Linemax</a:t>
            </a:r>
            <a:r>
              <a:rPr lang="en-US" sz="2000" dirty="0"/>
              <a:t> ; Entropy; </a:t>
            </a:r>
            <a:r>
              <a:rPr lang="en-US" sz="2000" dirty="0" err="1"/>
              <a:t>Laminarity</a:t>
            </a:r>
            <a:r>
              <a:rPr lang="en-US" sz="2000" dirty="0"/>
              <a:t> and Trapping time. </a:t>
            </a:r>
          </a:p>
          <a:p>
            <a:endParaRPr lang="en-US" sz="2000" dirty="0"/>
          </a:p>
          <a:p>
            <a:r>
              <a:rPr lang="en-US" sz="2000" dirty="0"/>
              <a:t>First four features are from diagonal structures and the last two are from vertical structures.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SzPct val="90000"/>
              <a:buFont typeface="Wingdings" pitchFamily="2" charset="2"/>
              <a:buChar char="n"/>
            </a:pPr>
            <a:r>
              <a:rPr lang="en-US" altLang="zh-CN" sz="2000" b="1" i="1" dirty="0">
                <a:solidFill>
                  <a:schemeClr val="tx2"/>
                </a:solidFill>
              </a:rPr>
              <a:t> Recurrence rate (%REC)</a:t>
            </a:r>
            <a:endParaRPr lang="en-US" altLang="zh-CN" sz="2000" dirty="0"/>
          </a:p>
          <a:p>
            <a:pPr lvl="1" eaLnBrk="1" hangingPunct="1"/>
            <a:r>
              <a:rPr lang="en-US" altLang="zh-CN" sz="2000" dirty="0"/>
              <a:t>The percentage of  dark points on the TRP ( the pairs of points whose distance is less than the corridor).</a:t>
            </a:r>
          </a:p>
          <a:p>
            <a:pPr lvl="1" eaLnBrk="1" hangingPunct="1">
              <a:spcBef>
                <a:spcPct val="50000"/>
              </a:spcBef>
              <a:spcAft>
                <a:spcPct val="50000"/>
              </a:spcAft>
            </a:pPr>
            <a:r>
              <a:rPr lang="en-US" altLang="zh-CN" sz="2000" dirty="0"/>
              <a:t>%REC=100*(#recurrent points in triangle)/(W(W-1)/2)</a:t>
            </a:r>
          </a:p>
          <a:p>
            <a:pPr lvl="1" eaLnBrk="1" hangingPunct="1"/>
            <a:r>
              <a:rPr lang="en-US" altLang="zh-CN" sz="2000" dirty="0"/>
              <a:t>W – window size</a:t>
            </a:r>
          </a:p>
          <a:p>
            <a:pPr lvl="1" eaLnBrk="1" hangingPunct="1">
              <a:spcAft>
                <a:spcPct val="50000"/>
              </a:spcAft>
            </a:pPr>
            <a:r>
              <a:rPr lang="en-US" altLang="zh-CN" sz="2000" dirty="0"/>
              <a:t>%REC range from 0% to 100%</a:t>
            </a:r>
          </a:p>
          <a:p>
            <a:pPr eaLnBrk="1" hangingPunct="1">
              <a:buSzPct val="90000"/>
              <a:buFont typeface="Wingdings" pitchFamily="2" charset="2"/>
              <a:buChar char="n"/>
            </a:pPr>
            <a:r>
              <a:rPr lang="en-US" altLang="zh-CN" sz="2000" b="1" i="1" dirty="0">
                <a:solidFill>
                  <a:schemeClr val="tx2"/>
                </a:solidFill>
              </a:rPr>
              <a:t>    Determinism (%DET)</a:t>
            </a:r>
          </a:p>
          <a:p>
            <a:pPr lvl="1" eaLnBrk="1" hangingPunct="1">
              <a:buSzPct val="90000"/>
              <a:buFont typeface="Wingdings" pitchFamily="2" charset="2"/>
              <a:buNone/>
            </a:pPr>
            <a:r>
              <a:rPr lang="en-US" altLang="zh-CN" sz="2000" dirty="0"/>
              <a:t>The proportion of recurrent points forming diagonal line structures. It measures the repeating or deterministic patterns in the dynamics, that is, how “organized” the TRP is?</a:t>
            </a:r>
          </a:p>
          <a:p>
            <a:pPr lvl="1" eaLnBrk="1" hangingPunct="1">
              <a:spcBef>
                <a:spcPct val="50000"/>
              </a:spcBef>
              <a:spcAft>
                <a:spcPct val="50000"/>
              </a:spcAft>
            </a:pPr>
            <a:r>
              <a:rPr lang="en-US" altLang="zh-CN" sz="2000" dirty="0"/>
              <a:t>%DET=100*(#points in diagonal lines)/(#recurrent points)</a:t>
            </a:r>
          </a:p>
          <a:p>
            <a:pPr lvl="1" eaLnBrk="1" hangingPunct="1">
              <a:buSzPct val="90000"/>
              <a:buFont typeface="Wingdings" pitchFamily="2" charset="2"/>
              <a:buNone/>
            </a:pPr>
            <a:r>
              <a:rPr lang="en-US" altLang="zh-CN" sz="2000" dirty="0"/>
              <a:t>Periodic signal – long diagonal lines (big %DET)</a:t>
            </a:r>
          </a:p>
          <a:p>
            <a:pPr lvl="1" eaLnBrk="1" hangingPunct="1">
              <a:buSzPct val="90000"/>
              <a:buFont typeface="Wingdings" pitchFamily="2" charset="2"/>
              <a:buNone/>
            </a:pPr>
            <a:r>
              <a:rPr lang="en-US" altLang="zh-CN" sz="2000" dirty="0"/>
              <a:t>Chaotic signal – short diagonal lines (medium %DET)</a:t>
            </a:r>
          </a:p>
          <a:p>
            <a:pPr lvl="1" eaLnBrk="1" hangingPunct="1">
              <a:buSzPct val="90000"/>
              <a:buFont typeface="Wingdings" pitchFamily="2" charset="2"/>
              <a:buNone/>
            </a:pPr>
            <a:r>
              <a:rPr lang="en-US" altLang="zh-CN" sz="2000" dirty="0"/>
              <a:t>Stochastic signal – no diagonal lines (near zero %DET)</a:t>
            </a:r>
          </a:p>
          <a:p>
            <a:pPr eaLnBrk="1" hangingPunct="1">
              <a:buSzPct val="90000"/>
              <a:buFont typeface="Wingdings" pitchFamily="2" charset="2"/>
              <a:buChar char="n"/>
            </a:pPr>
            <a:r>
              <a:rPr lang="en-US" altLang="zh-CN" sz="2000" b="1" i="1" dirty="0">
                <a:solidFill>
                  <a:schemeClr val="tx2"/>
                </a:solidFill>
              </a:rPr>
              <a:t> </a:t>
            </a:r>
            <a:r>
              <a:rPr lang="en-US" altLang="zh-CN" sz="2000" b="1" i="1" dirty="0" err="1">
                <a:solidFill>
                  <a:schemeClr val="tx2"/>
                </a:solidFill>
              </a:rPr>
              <a:t>Linemax</a:t>
            </a:r>
            <a:r>
              <a:rPr lang="en-US" altLang="zh-CN" sz="2000" b="1" i="1" dirty="0">
                <a:solidFill>
                  <a:schemeClr val="tx2"/>
                </a:solidFill>
              </a:rPr>
              <a:t> (LMAX)</a:t>
            </a:r>
            <a:endParaRPr lang="en-US" altLang="zh-CN" sz="2000" dirty="0"/>
          </a:p>
          <a:p>
            <a:pPr lvl="1" eaLnBrk="1" hangingPunct="1"/>
            <a:r>
              <a:rPr lang="en-US" altLang="zh-CN" sz="2000" dirty="0"/>
              <a:t>The length of the longest diagonal line segment in the TRP, which is related to the inverse of the largest positive </a:t>
            </a:r>
            <a:r>
              <a:rPr lang="en-US" altLang="zh-CN" sz="2000" dirty="0" err="1"/>
              <a:t>lyapunov</a:t>
            </a:r>
            <a:r>
              <a:rPr lang="en-US" altLang="zh-CN" sz="2000" dirty="0"/>
              <a:t> exponent.</a:t>
            </a:r>
          </a:p>
          <a:p>
            <a:pPr lvl="1" eaLnBrk="1" hangingPunct="1">
              <a:spcBef>
                <a:spcPct val="50000"/>
              </a:spcBef>
              <a:spcAft>
                <a:spcPct val="50000"/>
              </a:spcAft>
            </a:pPr>
            <a:r>
              <a:rPr lang="en-US" altLang="zh-CN" sz="2000" dirty="0"/>
              <a:t>LMAX=length of longest diagonal line in recurrence plot</a:t>
            </a:r>
          </a:p>
          <a:p>
            <a:pPr lvl="1" eaLnBrk="1" hangingPunct="1">
              <a:spcAft>
                <a:spcPct val="50000"/>
              </a:spcAft>
            </a:pPr>
            <a:r>
              <a:rPr lang="en-US" altLang="zh-CN" sz="2000" dirty="0"/>
              <a:t>The shorter the LMAX, the more chaotic (less stable) the signal.</a:t>
            </a:r>
          </a:p>
          <a:p>
            <a:pPr eaLnBrk="1" hangingPunct="1">
              <a:buSzPct val="90000"/>
              <a:buFont typeface="Wingdings" pitchFamily="2" charset="2"/>
              <a:buChar char="n"/>
            </a:pPr>
            <a:r>
              <a:rPr lang="en-US" altLang="zh-CN" sz="2000" b="1" i="1" dirty="0">
                <a:solidFill>
                  <a:schemeClr val="tx2"/>
                </a:solidFill>
              </a:rPr>
              <a:t>    Entropy (ENT)</a:t>
            </a:r>
          </a:p>
          <a:p>
            <a:pPr lvl="1" eaLnBrk="1" hangingPunct="1">
              <a:buSzPct val="90000"/>
              <a:buFont typeface="Wingdings" pitchFamily="2" charset="2"/>
              <a:buNone/>
            </a:pPr>
            <a:r>
              <a:rPr lang="en-US" altLang="zh-CN" sz="2000" dirty="0"/>
              <a:t>The Shannon information entropy of all diagonal line lengths distributed over integer bins in a histogram. Predictability decreases with increasing entropy.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955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SzPct val="90000"/>
              <a:buFont typeface="Wingdings" pitchFamily="2" charset="2"/>
              <a:buChar char="n"/>
            </a:pPr>
            <a:r>
              <a:rPr lang="en-US" altLang="zh-CN" sz="2000" b="1" i="1" dirty="0">
                <a:solidFill>
                  <a:schemeClr val="tx2"/>
                </a:solidFill>
              </a:rPr>
              <a:t> Laminarity (%LAM) &amp; Trapping time (TT)</a:t>
            </a:r>
          </a:p>
          <a:p>
            <a:pPr lvl="1" eaLnBrk="1" hangingPunct="1">
              <a:buSzPct val="90000"/>
              <a:buFont typeface="Wingdings" pitchFamily="2" charset="2"/>
              <a:buNone/>
            </a:pPr>
            <a:r>
              <a:rPr lang="en-US" altLang="zh-CN" sz="2000" dirty="0"/>
              <a:t>%LAM is analogous to %DET except that it measures the vertical line structures.</a:t>
            </a:r>
          </a:p>
          <a:p>
            <a:pPr lvl="1" eaLnBrk="1" hangingPunct="1">
              <a:spcBef>
                <a:spcPct val="50000"/>
              </a:spcBef>
              <a:spcAft>
                <a:spcPct val="50000"/>
              </a:spcAft>
              <a:buSzPct val="90000"/>
              <a:buFont typeface="Wingdings" pitchFamily="2" charset="2"/>
              <a:buNone/>
            </a:pPr>
            <a:r>
              <a:rPr lang="en-US" altLang="zh-CN" sz="2000" dirty="0"/>
              <a:t>%LAM = 100*(#points in vertical lines)/(#recurrent points)</a:t>
            </a:r>
          </a:p>
          <a:p>
            <a:pPr lvl="1" eaLnBrk="1" hangingPunct="1">
              <a:spcBef>
                <a:spcPct val="50000"/>
              </a:spcBef>
              <a:buSzPct val="90000"/>
              <a:buFont typeface="Wingdings" pitchFamily="2" charset="2"/>
              <a:buNone/>
            </a:pPr>
            <a:r>
              <a:rPr lang="en-US" altLang="zh-CN" sz="2000" dirty="0"/>
              <a:t>TT is the average length of vertical line structures.</a:t>
            </a:r>
          </a:p>
          <a:p>
            <a:pPr lvl="1" eaLnBrk="1" hangingPunct="1">
              <a:spcBef>
                <a:spcPct val="50000"/>
              </a:spcBef>
              <a:spcAft>
                <a:spcPct val="50000"/>
              </a:spcAft>
              <a:buSzPct val="90000"/>
              <a:buFont typeface="Wingdings" pitchFamily="2" charset="2"/>
              <a:buNone/>
            </a:pPr>
            <a:r>
              <a:rPr lang="en-US" altLang="zh-CN" sz="2000" dirty="0"/>
              <a:t>TT = mean (length of vertical lines)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1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7A23B9-DF1B-43D6-9EB0-793C5A65D24F}" type="datetime1">
              <a:rPr lang="en-US" altLang="zh-CN" smtClean="0"/>
              <a:pPr>
                <a:defRPr/>
              </a:pPr>
              <a:t>5/10/2023</a:t>
            </a:fld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24600"/>
            <a:ext cx="457200" cy="457200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2E28685-5C1B-494C-A317-2568151C65D7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36676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789" y="220211"/>
            <a:ext cx="6400800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486400"/>
          </a:xfrm>
        </p:spPr>
        <p:txBody>
          <a:bodyPr/>
          <a:lstStyle>
            <a:lvl1pPr>
              <a:buFont typeface="Wingdings" pitchFamily="2" charset="2"/>
              <a:buChar char="q"/>
              <a:defRPr/>
            </a:lvl1pPr>
            <a:lvl2pPr>
              <a:buFont typeface="Wingdings" pitchFamily="2" charset="2"/>
              <a:buChar char="Ø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>
            <a:off x="228600" y="1028700"/>
            <a:ext cx="8686800" cy="0"/>
          </a:xfrm>
          <a:prstGeom prst="line">
            <a:avLst/>
          </a:prstGeom>
          <a:noFill/>
          <a:ln w="76200" cmpd="tri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30" name="AutoShape 6"/>
          <p:cNvSpPr>
            <a:spLocks noChangeArrowheads="1"/>
          </p:cNvSpPr>
          <p:nvPr/>
        </p:nvSpPr>
        <p:spPr bwMode="auto">
          <a:xfrm>
            <a:off x="234950" y="82550"/>
            <a:ext cx="8674100" cy="6692900"/>
          </a:xfrm>
          <a:prstGeom prst="roundRect">
            <a:avLst>
              <a:gd name="adj" fmla="val 5676"/>
            </a:avLst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422633" y="228600"/>
            <a:ext cx="6172200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8741118" y="6513212"/>
            <a:ext cx="441960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spAutoFit/>
          </a:bodyPr>
          <a:lstStyle/>
          <a:p>
            <a:pPr algn="ctr">
              <a:defRPr/>
            </a:pPr>
            <a:fld id="{B464A168-93BE-4CC5-AE1A-9E619ADE4462}" type="slidenum">
              <a:rPr lang="en-US" sz="1600" b="1">
                <a:solidFill>
                  <a:srgbClr val="0000FF"/>
                </a:solidFill>
              </a:rPr>
              <a:pPr algn="ctr">
                <a:defRPr/>
              </a:pPr>
              <a:t>‹#›</a:t>
            </a:fld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81000" y="223131"/>
            <a:ext cx="946422" cy="714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772400" y="228600"/>
            <a:ext cx="9429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7.emf"/><Relationship Id="rId21" Type="http://schemas.openxmlformats.org/officeDocument/2006/relationships/image" Target="../media/image39.png"/><Relationship Id="rId7" Type="http://schemas.openxmlformats.org/officeDocument/2006/relationships/image" Target="../media/image250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image" Target="../media/image26.emf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11" Type="http://schemas.openxmlformats.org/officeDocument/2006/relationships/image" Target="../media/image290.png"/><Relationship Id="rId5" Type="http://schemas.openxmlformats.org/officeDocument/2006/relationships/image" Target="../media/image29.emf"/><Relationship Id="rId15" Type="http://schemas.openxmlformats.org/officeDocument/2006/relationships/image" Target="../media/image33.png"/><Relationship Id="rId10" Type="http://schemas.openxmlformats.org/officeDocument/2006/relationships/image" Target="../media/image280.png"/><Relationship Id="rId19" Type="http://schemas.openxmlformats.org/officeDocument/2006/relationships/image" Target="../media/image37.png"/><Relationship Id="rId4" Type="http://schemas.openxmlformats.org/officeDocument/2006/relationships/image" Target="../media/image28.emf"/><Relationship Id="rId9" Type="http://schemas.openxmlformats.org/officeDocument/2006/relationships/image" Target="../media/image270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16/j.chaos.2012.03.013" TargetMode="External"/><Relationship Id="rId2" Type="http://schemas.openxmlformats.org/officeDocument/2006/relationships/hyperlink" Target="http://dx.doi.org/10.1109/TBME.2010.2063704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x.doi.org/10.1016/j.patcog.2011.01.010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ecurrence-plot.tk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mp"/><Relationship Id="rId5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381000" y="1295400"/>
            <a:ext cx="8382000" cy="45371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algn="ctr"/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Recurrence Analysis of Complex Systems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Hui Yang and Yun Chen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Complex Systems Monitoring, Modeling and Analysis Laboratory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b="1" dirty="0">
                <a:solidFill>
                  <a:schemeClr val="accent6">
                    <a:lumMod val="50000"/>
                  </a:schemeClr>
                </a:solidFill>
              </a:rPr>
              <a:t>University of South Florida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14400"/>
            <a:ext cx="289560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27100"/>
            <a:ext cx="358140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963988"/>
            <a:ext cx="34290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360613" y="4157663"/>
            <a:ext cx="1108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latinLnBrk="1" hangingPunct="1"/>
            <a:r>
              <a:rPr kumimoji="1" lang="en-US" altLang="ko-KR" sz="1600" b="1">
                <a:solidFill>
                  <a:srgbClr val="CCFFCC"/>
                </a:solidFill>
                <a:latin typeface="Gulim" pitchFamily="34" charset="-127"/>
                <a:ea typeface="Gulim" pitchFamily="34" charset="-127"/>
              </a:rPr>
              <a:t>White Noise</a:t>
            </a:r>
          </a:p>
        </p:txBody>
      </p:sp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929063"/>
            <a:ext cx="2898775" cy="277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2505740" y="301256"/>
            <a:ext cx="3778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1" lang="en-US" altLang="ko-KR" b="1" i="1" dirty="0">
                <a:solidFill>
                  <a:srgbClr val="0000FF"/>
                </a:solidFill>
              </a:rPr>
              <a:t>Stationary Segment Detection (2)</a:t>
            </a:r>
            <a:endParaRPr kumimoji="1" lang="en-US" altLang="zh-CN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467579"/>
      </p:ext>
    </p:extLst>
  </p:cSld>
  <p:clrMapOvr>
    <a:masterClrMapping/>
  </p:clrMapOvr>
  <p:transition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59" name="Group 43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507706931"/>
              </p:ext>
            </p:extLst>
          </p:nvPr>
        </p:nvGraphicFramePr>
        <p:xfrm>
          <a:off x="336699" y="1153633"/>
          <a:ext cx="8458200" cy="5427743"/>
        </p:xfrm>
        <a:graphic>
          <a:graphicData uri="http://schemas.openxmlformats.org/drawingml/2006/table">
            <a:tbl>
              <a:tblPr/>
              <a:tblGrid>
                <a:gridCol w="2114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43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22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Observation 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Interpretation 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Homogeneity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the process is obviously stationary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49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Fading to the upper left and lower right corners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nonstationarity; the process contains a trend or drift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62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Disruptions (white bands) occur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nonstationarity; some states are rare or far from the normal; transitions may have occurred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62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Periodic patterns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cyclicity in the process, the time distance between periodic patterns (e.g. lines) corresponds to the period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62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Single isolated points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heavy fluctuation in the process; if only single isolated points occur, the process may be an uncorrelated random process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631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Diagonal lines (parallel to the LOI)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the evolution of states is similar at different times; the process could be deterministic; if these diagonal lines occur beside single isolated points, the process could be chaotic (if these diagonal lines are periodic, unstable periodic orbits can be retrieved)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49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Diagonal lines (orthogonal to the LOI)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the evolution of states is similar at different times but with reverse time; sometimes this is a sign for an insufficient embedding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49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Vertical and horizontal lines/clusters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some states do not change or change slowly for some time; indication for laminar states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697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Long bowed line structures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the evolution of states is similar at different epochs but with different velocity; the dynamics of the system could be changing (but note: this is not fully valid for short bowed line structures)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219200" y="304800"/>
            <a:ext cx="6553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>
              <a:buClr>
                <a:schemeClr val="accent1"/>
              </a:buClr>
              <a:buSzPct val="65000"/>
            </a:pPr>
            <a:r>
              <a:rPr lang="en-US" altLang="zh-CN" b="1" i="1" dirty="0">
                <a:solidFill>
                  <a:srgbClr val="0000FF"/>
                </a:solidFill>
                <a:latin typeface="+mn-ea"/>
              </a:rPr>
              <a:t>Qualitative Interpretation of Recurrence Plot</a:t>
            </a:r>
          </a:p>
        </p:txBody>
      </p:sp>
    </p:spTree>
    <p:extLst>
      <p:ext uri="{BB962C8B-B14F-4D97-AF65-F5344CB8AC3E}">
        <p14:creationId xmlns:p14="http://schemas.microsoft.com/office/powerpoint/2010/main" val="1978724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>
                <a:solidFill>
                  <a:schemeClr val="tx1"/>
                </a:solidFill>
              </a:rPr>
              <a:t>Selection of threshold </a:t>
            </a:r>
            <a:r>
              <a:rPr lang="el-GR" dirty="0">
                <a:solidFill>
                  <a:schemeClr val="tx1"/>
                </a:solidFill>
              </a:rPr>
              <a:t>ε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𝑅</m:t>
                      </m:r>
                      <m:r>
                        <a:rPr lang="en-US" sz="2400" i="1">
                          <a:latin typeface="Cambria Math"/>
                        </a:rPr>
                        <m:t>(</m:t>
                      </m:r>
                      <m:r>
                        <a:rPr lang="en-US" sz="2400" i="1">
                          <a:latin typeface="Cambria Math"/>
                        </a:rPr>
                        <m:t>𝑖</m:t>
                      </m:r>
                      <m:r>
                        <a:rPr lang="en-US" sz="2400" i="1">
                          <a:latin typeface="Cambria Math"/>
                        </a:rPr>
                        <m:t>,</m:t>
                      </m:r>
                      <m:r>
                        <a:rPr lang="en-US" sz="2400" i="1">
                          <a:latin typeface="Cambria Math"/>
                        </a:rPr>
                        <m:t>𝑗</m:t>
                      </m:r>
                      <m:r>
                        <a:rPr lang="en-US" sz="2400" i="1">
                          <a:latin typeface="Cambria Math"/>
                        </a:rPr>
                        <m:t>)=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/>
                        </a:rPr>
                        <m:t>Θ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/>
                            </a:rPr>
                            <m:t>𝜀</m:t>
                          </m:r>
                          <m:r>
                            <a:rPr lang="en-US" sz="2400" i="1">
                              <a:latin typeface="Cambria Math"/>
                            </a:rPr>
                            <m:t>−</m:t>
                          </m:r>
                          <m:d>
                            <m:dPr>
                              <m:begChr m:val="‖"/>
                              <m:endChr m:val="‖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>
                                  <a:latin typeface="Cambria Math"/>
                                </a:rPr>
                                <m:t>𝒙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en-US" sz="24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2400" b="1" i="1">
                                  <a:latin typeface="Cambria Math"/>
                                </a:rPr>
                                <m:t>𝒙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/>
                                    </a:rPr>
                                    <m:t>𝑗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400" dirty="0"/>
              </a:p>
              <a:p>
                <a:pPr marL="342900" lvl="1" indent="-342900">
                  <a:spcBef>
                    <a:spcPts val="1200"/>
                  </a:spcBef>
                  <a:buFont typeface="Wingdings" pitchFamily="2" charset="2"/>
                  <a:buChar char="q"/>
                </a:pPr>
                <a:r>
                  <a:rPr lang="en-US" sz="2400" dirty="0"/>
                  <a:t>Threshold </a:t>
                </a:r>
                <a:r>
                  <a:rPr lang="el-GR" sz="2400" dirty="0"/>
                  <a:t>ε</a:t>
                </a:r>
                <a:r>
                  <a:rPr lang="en-US" sz="2400" dirty="0"/>
                  <a:t> in the RP</a:t>
                </a:r>
              </a:p>
              <a:p>
                <a:pPr lvl="1"/>
                <a:r>
                  <a:rPr lang="en-US" sz="2000" b="1" dirty="0">
                    <a:solidFill>
                      <a:srgbClr val="0000FF"/>
                    </a:solidFill>
                  </a:rPr>
                  <a:t>Too small </a:t>
                </a:r>
                <a:r>
                  <a:rPr lang="en-US" sz="2000" dirty="0"/>
                  <a:t>– no recurrence points, cannot learn anything about recurrence structures</a:t>
                </a:r>
              </a:p>
              <a:p>
                <a:pPr lvl="1"/>
                <a:r>
                  <a:rPr lang="en-US" sz="2000" b="1" dirty="0">
                    <a:solidFill>
                      <a:srgbClr val="0000FF"/>
                    </a:solidFill>
                  </a:rPr>
                  <a:t>Too large </a:t>
                </a:r>
                <a:r>
                  <a:rPr lang="en-US" sz="2000" dirty="0"/>
                  <a:t>– almost every point is a neighbor of every other point, also includes simple consecutive points into the neighborhood </a:t>
                </a:r>
              </a:p>
              <a:p>
                <a:r>
                  <a:rPr lang="en-US" sz="2600" dirty="0"/>
                  <a:t>Several “rules of thumb”</a:t>
                </a:r>
              </a:p>
              <a:p>
                <a:pPr lvl="1"/>
                <a:r>
                  <a:rPr lang="en-US" sz="2000" dirty="0"/>
                  <a:t>Percent of the </a:t>
                </a:r>
                <a:r>
                  <a:rPr lang="en-US" sz="2000" b="1" dirty="0">
                    <a:solidFill>
                      <a:srgbClr val="0000FF"/>
                    </a:solidFill>
                  </a:rPr>
                  <a:t>maximum diameter of the state space </a:t>
                </a:r>
              </a:p>
              <a:p>
                <a:pPr lvl="1"/>
                <a:r>
                  <a:rPr lang="en-US" sz="2000" dirty="0"/>
                  <a:t>A fixed scale region  in the </a:t>
                </a:r>
                <a:r>
                  <a:rPr lang="en-US" sz="2000" b="1" dirty="0">
                    <a:solidFill>
                      <a:srgbClr val="0000FF"/>
                    </a:solidFill>
                  </a:rPr>
                  <a:t>recurrence rate</a:t>
                </a:r>
              </a:p>
              <a:p>
                <a:pPr lvl="1"/>
                <a:r>
                  <a:rPr lang="en-US" sz="2000" dirty="0"/>
                  <a:t>Fix the </a:t>
                </a:r>
                <a:r>
                  <a:rPr lang="en-US" sz="2000" b="1" dirty="0">
                    <a:solidFill>
                      <a:srgbClr val="0000FF"/>
                    </a:solidFill>
                  </a:rPr>
                  <a:t>number of neighbors </a:t>
                </a:r>
                <a:r>
                  <a:rPr lang="en-US" sz="2000" dirty="0"/>
                  <a:t>for every point</a:t>
                </a:r>
              </a:p>
              <a:p>
                <a:pPr lvl="1"/>
                <a:r>
                  <a:rPr lang="en-US" sz="2000" dirty="0"/>
                  <a:t>Take into account the </a:t>
                </a:r>
                <a:r>
                  <a:rPr lang="en-US" sz="2000" b="1" dirty="0">
                    <a:solidFill>
                      <a:srgbClr val="0000FF"/>
                    </a:solidFill>
                  </a:rPr>
                  <a:t>standard deviation </a:t>
                </a:r>
                <a:r>
                  <a:rPr lang="en-US" sz="2000" dirty="0"/>
                  <a:t>of the observational noise</a:t>
                </a:r>
              </a:p>
              <a:p>
                <a:r>
                  <a:rPr lang="en-US" dirty="0"/>
                  <a:t>The choice of </a:t>
                </a:r>
                <a:r>
                  <a:rPr lang="el-GR" dirty="0"/>
                  <a:t>ε</a:t>
                </a:r>
                <a:r>
                  <a:rPr lang="en-US" dirty="0"/>
                  <a:t> also depends on the </a:t>
                </a:r>
                <a:r>
                  <a:rPr lang="en-US" b="1" dirty="0">
                    <a:solidFill>
                      <a:srgbClr val="0000FF"/>
                    </a:solidFill>
                  </a:rPr>
                  <a:t>considered nonlinear system </a:t>
                </a:r>
                <a:r>
                  <a:rPr lang="en-US" dirty="0"/>
                  <a:t>under study.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7157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Modifications and Extensions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Extensions of RPs</a:t>
                </a:r>
              </a:p>
              <a:p>
                <a:pPr lvl="1"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000" b="1" dirty="0">
                    <a:solidFill>
                      <a:srgbClr val="0000FF"/>
                    </a:solidFill>
                  </a:rPr>
                  <a:t>Corridor thresholded recurrence plot  </a:t>
                </a:r>
                <a:r>
                  <a:rPr lang="en-US" sz="2000" dirty="0"/>
                  <a:t>- </a:t>
                </a:r>
                <a:r>
                  <a:rPr lang="en-US" sz="2000" dirty="0" err="1"/>
                  <a:t>Iwanski</a:t>
                </a:r>
                <a:r>
                  <a:rPr lang="en-US" sz="2000" dirty="0"/>
                  <a:t> and Bradley (1998)</a:t>
                </a:r>
              </a:p>
              <a:p>
                <a:pPr marL="0" indent="0">
                  <a:spcBef>
                    <a:spcPts val="600"/>
                  </a:spcBef>
                  <a:spcAft>
                    <a:spcPts val="3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𝑗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/>
                                      <a:ea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𝑖𝑛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/>
                                      <a:ea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𝑜𝑢𝑡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sz="2000" b="0" i="1" smtClean="0">
                          <a:latin typeface="Cambria Math"/>
                          <a:ea typeface="Cambria Math"/>
                        </a:rPr>
                        <m:t>Θ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(</m:t>
                      </m:r>
                      <m:d>
                        <m:dPr>
                          <m:begChr m:val="‖"/>
                          <m:endChr m:val="‖"/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/>
                                  <a:ea typeface="Cambria Math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/>
                                  <a:ea typeface="Cambria Math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𝑖𝑛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)∙</m:t>
                      </m:r>
                      <m:r>
                        <m:rPr>
                          <m:sty m:val="p"/>
                        </m:rPr>
                        <a:rPr lang="el-GR" sz="2000" b="0" i="1" smtClean="0">
                          <a:latin typeface="Cambria Math"/>
                          <a:ea typeface="Cambria Math"/>
                        </a:rPr>
                        <m:t>Θ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𝑜𝑢𝑡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−</m:t>
                      </m:r>
                      <m:d>
                        <m:dPr>
                          <m:begChr m:val="‖"/>
                          <m:endChr m:val="‖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latin typeface="Cambria Math"/>
                                  <a:ea typeface="Cambria Math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latin typeface="Cambria Math"/>
                                  <a:ea typeface="Cambria Math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  <a:p>
                <a:pPr lvl="1"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000" b="1" dirty="0">
                    <a:solidFill>
                      <a:srgbClr val="0000FF"/>
                    </a:solidFill>
                  </a:rPr>
                  <a:t>Perpendicular recurrence plot</a:t>
                </a:r>
                <a:r>
                  <a:rPr lang="en-US" sz="2000" dirty="0"/>
                  <a:t>  - Choi et al. (1999)</a:t>
                </a:r>
              </a:p>
              <a:p>
                <a:pPr marL="457200" lvl="1" indent="0">
                  <a:spcBef>
                    <a:spcPts val="600"/>
                  </a:spcBef>
                  <a:spcAft>
                    <a:spcPts val="3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𝑖</m:t>
                          </m:r>
                          <m:r>
                            <a:rPr lang="en-US" sz="2000" i="1">
                              <a:latin typeface="Cambria Math"/>
                            </a:rPr>
                            <m:t>,</m:t>
                          </m:r>
                          <m:r>
                            <a:rPr lang="en-US" sz="2000" i="1">
                              <a:latin typeface="Cambria Math"/>
                            </a:rPr>
                            <m:t>𝑗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</m:d>
                      <m:r>
                        <a:rPr lang="en-US" sz="2000" i="1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sz="2000" i="1">
                          <a:latin typeface="Cambria Math"/>
                          <a:ea typeface="Cambria Math"/>
                        </a:rPr>
                        <m:t>Θ</m:t>
                      </m:r>
                      <m:r>
                        <a:rPr lang="en-US" sz="2000" i="1"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en-US" sz="2000" i="1">
                          <a:latin typeface="Cambria Math"/>
                          <a:ea typeface="Cambria Math"/>
                        </a:rPr>
                        <m:t>𝜀</m:t>
                      </m:r>
                      <m:r>
                        <a:rPr lang="en-US" sz="2000" i="1">
                          <a:latin typeface="Cambria Math"/>
                        </a:rPr>
                        <m:t>−</m:t>
                      </m:r>
                      <m:d>
                        <m:dPr>
                          <m:begChr m:val="‖"/>
                          <m:endChr m:val="‖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latin typeface="Cambria Math"/>
                                  <a:ea typeface="Cambria Math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latin typeface="Cambria Math"/>
                                  <a:ea typeface="Cambria Math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en-US" sz="2000" i="1">
                          <a:latin typeface="Cambria Math"/>
                          <a:ea typeface="Cambria Math"/>
                        </a:rPr>
                        <m:t>)</m:t>
                      </m:r>
                      <m:r>
                        <a:rPr lang="en-US" sz="20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sz="2000" i="1" smtClean="0">
                          <a:latin typeface="Cambria Math"/>
                          <a:ea typeface="Cambria Math"/>
                        </a:rPr>
                        <m:t>𝛿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latin typeface="Cambria Math"/>
                              <a:ea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en-US" sz="20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latin typeface="Cambria Math"/>
                              <a:ea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en-US" sz="2000" i="1"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latin typeface="Cambria Math"/>
                              <a:ea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))</m:t>
                      </m:r>
                    </m:oMath>
                  </m:oMathPara>
                </a14:m>
                <a:endParaRPr lang="en-US" sz="2000" dirty="0"/>
              </a:p>
              <a:p>
                <a:pPr lvl="1"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000" b="1" dirty="0" err="1">
                    <a:solidFill>
                      <a:srgbClr val="0000FF"/>
                    </a:solidFill>
                  </a:rPr>
                  <a:t>iso</a:t>
                </a:r>
                <a:r>
                  <a:rPr lang="en-US" sz="2000" b="1" dirty="0">
                    <a:solidFill>
                      <a:srgbClr val="0000FF"/>
                    </a:solidFill>
                  </a:rPr>
                  <a:t>-directed recurrence plot </a:t>
                </a:r>
                <a:r>
                  <a:rPr lang="en-US" sz="2000" dirty="0"/>
                  <a:t>– </a:t>
                </a:r>
                <a:r>
                  <a:rPr lang="en-US" sz="2000" dirty="0" err="1"/>
                  <a:t>Horai</a:t>
                </a:r>
                <a:r>
                  <a:rPr lang="en-US" sz="2000" dirty="0"/>
                  <a:t> et al. (2002)</a:t>
                </a:r>
              </a:p>
              <a:p>
                <a:pPr marL="457200" lvl="1" indent="0">
                  <a:spcBef>
                    <a:spcPts val="600"/>
                  </a:spcBef>
                  <a:spcAft>
                    <a:spcPts val="3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𝑖</m:t>
                          </m:r>
                          <m:r>
                            <a:rPr lang="en-US" sz="2000" i="1">
                              <a:latin typeface="Cambria Math"/>
                            </a:rPr>
                            <m:t>,</m:t>
                          </m:r>
                          <m:r>
                            <a:rPr lang="en-US" sz="2000" i="1">
                              <a:latin typeface="Cambria Math"/>
                            </a:rPr>
                            <m:t>𝑗</m:t>
                          </m:r>
                        </m:sub>
                      </m:sSub>
                      <m:r>
                        <a:rPr lang="en-US" sz="2000" i="1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sz="2000" i="1">
                          <a:latin typeface="Cambria Math"/>
                          <a:ea typeface="Cambria Math"/>
                        </a:rPr>
                        <m:t>Θ</m:t>
                      </m:r>
                      <m:r>
                        <a:rPr lang="en-US" sz="2000" i="1"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en-US" sz="2000" i="1">
                          <a:latin typeface="Cambria Math"/>
                          <a:ea typeface="Cambria Math"/>
                        </a:rPr>
                        <m:t>𝜀</m:t>
                      </m:r>
                      <m:r>
                        <a:rPr lang="en-US" sz="2000" i="1">
                          <a:latin typeface="Cambria Math"/>
                        </a:rPr>
                        <m:t>−</m:t>
                      </m:r>
                      <m:d>
                        <m:dPr>
                          <m:begChr m:val="‖"/>
                          <m:endChr m:val="‖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/>
                                  <a:ea typeface="Cambria Math"/>
                                </a:rPr>
                                <m:t>(</m:t>
                              </m:r>
                              <m:r>
                                <a:rPr lang="en-US" sz="2000" b="1" i="1">
                                  <a:latin typeface="Cambria Math"/>
                                  <a:ea typeface="Cambria Math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latin typeface="Cambria Math"/>
                                  <a:ea typeface="Cambria Math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)−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latin typeface="Cambria Math"/>
                                  <a:ea typeface="Cambria Math"/>
                                </a:rPr>
                                <m:t>(</m:t>
                              </m:r>
                              <m:r>
                                <a:rPr lang="en-US" sz="2000" b="1" i="1">
                                  <a:latin typeface="Cambria Math"/>
                                  <a:ea typeface="Cambria Math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latin typeface="Cambria Math"/>
                                  <a:ea typeface="Cambria Math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)</m:t>
                          </m:r>
                        </m:e>
                      </m:d>
                      <m:r>
                        <a:rPr lang="en-US" sz="2000" i="1"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  <a:p>
                <a:pPr lvl="1"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000" dirty="0"/>
                  <a:t>Each state with </a:t>
                </a:r>
                <a:r>
                  <a:rPr lang="en-US" sz="2000" b="1" dirty="0">
                    <a:solidFill>
                      <a:srgbClr val="0000FF"/>
                    </a:solidFill>
                  </a:rPr>
                  <a:t>a pre-defined amount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0000FF"/>
                        </a:solidFill>
                        <a:latin typeface="Cambria Math"/>
                      </a:rPr>
                      <m:t>𝒌</m:t>
                    </m:r>
                  </m:oMath>
                </a14:m>
                <a:r>
                  <a:rPr lang="en-US" sz="2000" b="1" dirty="0">
                    <a:solidFill>
                      <a:srgbClr val="0000FF"/>
                    </a:solidFill>
                  </a:rPr>
                  <a:t> of subsequent state </a:t>
                </a:r>
                <a:r>
                  <a:rPr lang="en-US" sz="2000" dirty="0"/>
                  <a:t>(</a:t>
                </a:r>
                <a:r>
                  <a:rPr lang="en-US" sz="2000" dirty="0" err="1"/>
                  <a:t>Zbilut</a:t>
                </a:r>
                <a:r>
                  <a:rPr lang="en-US" sz="2000" dirty="0"/>
                  <a:t> et al., 1991; </a:t>
                </a:r>
                <a:r>
                  <a:rPr lang="en-US" sz="2000" dirty="0" err="1"/>
                  <a:t>Koebbe</a:t>
                </a:r>
                <a:r>
                  <a:rPr lang="en-US" sz="2000" dirty="0"/>
                  <a:t> and Mayer, 1992; </a:t>
                </a:r>
                <a:r>
                  <a:rPr lang="en-US" sz="2000" dirty="0" err="1"/>
                  <a:t>Atay</a:t>
                </a:r>
                <a:r>
                  <a:rPr lang="en-US" sz="2000" dirty="0"/>
                  <a:t> and </a:t>
                </a:r>
                <a:r>
                  <a:rPr lang="en-US" sz="2000" dirty="0" err="1"/>
                  <a:t>Altintas</a:t>
                </a:r>
                <a:r>
                  <a:rPr lang="en-US" sz="2000" dirty="0"/>
                  <a:t>, 1999)</a:t>
                </a:r>
              </a:p>
              <a:p>
                <a:pPr marL="457200" lvl="1" indent="0">
                  <a:spcBef>
                    <a:spcPts val="600"/>
                  </a:spcBef>
                  <a:spcAft>
                    <a:spcPts val="3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𝑖</m:t>
                          </m:r>
                          <m:r>
                            <a:rPr lang="en-US" sz="2000" i="1">
                              <a:latin typeface="Cambria Math"/>
                            </a:rPr>
                            <m:t>,</m:t>
                          </m:r>
                          <m:r>
                            <a:rPr lang="en-US" sz="2000" i="1">
                              <a:latin typeface="Cambria Math"/>
                            </a:rPr>
                            <m:t>𝑗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</m:d>
                      <m:r>
                        <a:rPr lang="en-US" sz="2000" i="1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sz="2000" i="1">
                          <a:latin typeface="Cambria Math"/>
                          <a:ea typeface="Cambria Math"/>
                        </a:rPr>
                        <m:t>Θ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𝜀</m:t>
                          </m:r>
                          <m:r>
                            <a:rPr lang="en-US" sz="2000" i="1">
                              <a:latin typeface="Cambria Math"/>
                            </a:rPr>
                            <m:t>−</m:t>
                          </m:r>
                          <m:d>
                            <m:dPr>
                              <m:begChr m:val="‖"/>
                              <m:endChr m:val="‖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>
                                      <a:latin typeface="Cambria Math"/>
                                      <a:ea typeface="Cambria Math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>
                                      <a:latin typeface="Cambria Math"/>
                                      <a:ea typeface="Cambria Math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  <m:r>
                                    <a:rPr lang="en-US" sz="2000" b="0" i="1" smtClean="0">
                                      <a:latin typeface="Cambria Math"/>
                                      <a:ea typeface="Cambria Math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/>
                                          <a:ea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sz="2000" b="0" i="1" smtClean="0">
                                      <a:latin typeface="Cambria Math"/>
                                      <a:ea typeface="Cambria Math"/>
                                    </a:rPr>
                                    <m:t>+</m:t>
                                  </m:r>
                                  <m:r>
                                    <a:rPr lang="en-US" sz="2000" i="1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  <m:r>
                                    <a:rPr lang="en-US" sz="2000" b="0" i="1" smtClean="0">
                                      <a:latin typeface="Cambria Math"/>
                                      <a:ea typeface="Cambria Math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sz="2000" b="0" i="0" smtClean="0">
                          <a:latin typeface="Cambria Math"/>
                          <a:ea typeface="Cambria Math"/>
                        </a:rPr>
                        <m:t>, 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sz="2000" b="0" i="0" smtClean="0">
                          <a:latin typeface="Cambria Math"/>
                          <a:ea typeface="Cambria Math"/>
                        </a:rPr>
                        <m:t>=1,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⋯,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𝑁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𝑘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, 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𝑗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=1,⋯,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𝑘</m:t>
                      </m:r>
                    </m:oMath>
                  </m:oMathPara>
                </a14:m>
                <a:endParaRPr lang="en-US" sz="2000" dirty="0"/>
              </a:p>
              <a:p>
                <a:pPr lvl="1"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000" b="1" dirty="0">
                    <a:solidFill>
                      <a:srgbClr val="0000FF"/>
                    </a:solidFill>
                  </a:rPr>
                  <a:t>Windowed recurrence plots </a:t>
                </a:r>
                <a:r>
                  <a:rPr lang="en-US" sz="2000" dirty="0"/>
                  <a:t>– (</a:t>
                </a:r>
                <a:r>
                  <a:rPr lang="en-US" sz="2000" dirty="0" err="1"/>
                  <a:t>Casdagli</a:t>
                </a:r>
                <a:r>
                  <a:rPr lang="en-US" sz="2000" dirty="0"/>
                  <a:t>, 1997)</a:t>
                </a:r>
              </a:p>
              <a:p>
                <a:pPr marL="457200" lvl="1" indent="0">
                  <a:spcBef>
                    <a:spcPts val="600"/>
                  </a:spcBef>
                  <a:spcAft>
                    <a:spcPts val="300"/>
                  </a:spcAft>
                  <a:buNone/>
                </a:pPr>
                <a:r>
                  <a:rPr lang="en-US" sz="2000" dirty="0"/>
                  <a:t>Covering an RP with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/>
                        <a:ea typeface="Cambria Math"/>
                      </a:rPr>
                      <m:t>𝜛</m:t>
                    </m:r>
                    <m:r>
                      <a:rPr lang="en-US" sz="2000" i="1" smtClean="0">
                        <a:latin typeface="Cambria Math"/>
                        <a:ea typeface="Cambria Math"/>
                      </a:rPr>
                      <m:t>×</m:t>
                    </m:r>
                    <m:r>
                      <a:rPr lang="en-US" sz="2000" i="1">
                        <a:latin typeface="Cambria Math"/>
                        <a:ea typeface="Cambria Math"/>
                      </a:rPr>
                      <m:t>𝜛</m:t>
                    </m:r>
                  </m:oMath>
                </a14:m>
                <a:r>
                  <a:rPr lang="en-US" sz="2000" dirty="0"/>
                  <a:t>-sized squares, and form 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𝜛</m:t>
                        </m:r>
                      </m:sub>
                    </m:sSub>
                    <m:r>
                      <a:rPr lang="en-US" sz="2000" i="1" smtClean="0">
                        <a:latin typeface="Cambria Math"/>
                        <a:ea typeface="Cambria Math"/>
                      </a:rPr>
                      <m:t>×</m:t>
                    </m:r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  <a:ea typeface="Cambria Math"/>
                          </a:rPr>
                          <m:t>𝑁</m:t>
                        </m:r>
                      </m:e>
                      <m:sub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𝜛</m:t>
                        </m:r>
                      </m:sub>
                    </m:sSub>
                  </m:oMath>
                </a14:m>
                <a:r>
                  <a:rPr lang="en-US" sz="2000" dirty="0"/>
                  <a:t>-matrix,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𝜛</m:t>
                        </m:r>
                      </m:sub>
                    </m:sSub>
                    <m:r>
                      <a:rPr lang="en-US" sz="2000" b="0" i="1" smtClean="0">
                        <a:latin typeface="Cambria Math"/>
                        <a:ea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/>
                        <a:ea typeface="Cambria Math"/>
                      </a:rPr>
                      <m:t>floor</m:t>
                    </m:r>
                    <m:r>
                      <a:rPr lang="en-US" sz="2000" b="0" i="1" smtClean="0">
                        <a:latin typeface="Cambria Math"/>
                        <a:ea typeface="Cambria Math"/>
                      </a:rPr>
                      <m:t>(</m:t>
                    </m:r>
                    <m:r>
                      <a:rPr lang="en-US" sz="2000" b="0" i="1" smtClean="0">
                        <a:latin typeface="Cambria Math"/>
                        <a:ea typeface="Cambria Math"/>
                      </a:rPr>
                      <m:t>𝑁</m:t>
                    </m:r>
                    <m:r>
                      <a:rPr lang="en-US" sz="2000" b="0" i="1" smtClean="0">
                        <a:latin typeface="Cambria Math"/>
                        <a:ea typeface="Cambria Math"/>
                      </a:rPr>
                      <m:t>/</m:t>
                    </m:r>
                    <m:r>
                      <a:rPr lang="en-US" sz="2000" i="1">
                        <a:latin typeface="Cambria Math"/>
                        <a:ea typeface="Cambria Math"/>
                      </a:rPr>
                      <m:t>𝜛</m:t>
                    </m:r>
                    <m:r>
                      <a:rPr lang="en-US" sz="2000" b="0" i="1" smtClean="0"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endParaRPr lang="en-US" sz="20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037" t="-1000" r="-10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7128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494" y="3157868"/>
            <a:ext cx="3549706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Recurrence Plot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Bivariate extension of the RP</a:t>
                </a:r>
              </a:p>
              <a:p>
                <a:r>
                  <a:rPr lang="en-US" dirty="0"/>
                  <a:t>Analyze the dependencies between two different dynamical systems through the cross-recurrence behaviors.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𝐶𝑅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𝑗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/>
                          <a:ea typeface="Cambria Math"/>
                        </a:rPr>
                        <m:t>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𝜀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d>
                            <m:dPr>
                              <m:begChr m:val="‖"/>
                              <m:endChr m:val="‖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/>
                                      <a:ea typeface="Cambria Math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/>
                                      <a:ea typeface="Cambria Math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, 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=1,⋯,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𝑁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, 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𝑗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=1,⋯,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𝑀</m:t>
                      </m:r>
                    </m:oMath>
                  </m:oMathPara>
                </a14:m>
                <a:endParaRPr lang="en-US" dirty="0"/>
              </a:p>
              <a:p>
                <a:pPr lvl="1"/>
                <a:r>
                  <a:rPr lang="en-US" sz="2000" dirty="0"/>
                  <a:t>Compare and benchmark the similarity of states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037" t="-1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33400" y="3352799"/>
                <a:ext cx="5334000" cy="3170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Cross recurrence plots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latin typeface="Cambria Math"/>
                        </a:rPr>
                        <m:t>𝑓</m:t>
                      </m:r>
                      <m:r>
                        <a:rPr lang="en-US" sz="2000" b="0" i="1" dirty="0" smtClean="0">
                          <a:latin typeface="Cambria Math"/>
                        </a:rPr>
                        <m:t>(</m:t>
                      </m:r>
                      <m:r>
                        <a:rPr lang="en-US" sz="2000" b="0" i="1" dirty="0" smtClean="0">
                          <a:latin typeface="Cambria Math"/>
                        </a:rPr>
                        <m:t>𝑡</m:t>
                      </m:r>
                      <m:r>
                        <a:rPr lang="en-US" sz="2000" b="0" i="1" dirty="0" smtClean="0">
                          <a:latin typeface="Cambria Math"/>
                        </a:rPr>
                        <m:t>)= </m:t>
                      </m:r>
                      <m:r>
                        <m:rPr>
                          <m:sty m:val="p"/>
                        </m:rPr>
                        <a:rPr lang="en-US" sz="2000" i="1" dirty="0" smtClean="0">
                          <a:latin typeface="Cambria Math"/>
                        </a:rPr>
                        <m:t>sin</m:t>
                      </m:r>
                      <m:r>
                        <a:rPr lang="en-US" sz="2000" i="1" dirty="0" smtClean="0">
                          <a:latin typeface="Cambria Math"/>
                        </a:rPr>
                        <m:t>⁡(</m:t>
                      </m:r>
                      <m:r>
                        <a:rPr lang="en-US" sz="2000" i="1" dirty="0" smtClean="0">
                          <a:latin typeface="Cambria Math"/>
                          <a:ea typeface="Cambria Math"/>
                        </a:rPr>
                        <m:t>𝜑</m:t>
                      </m:r>
                      <m:r>
                        <a:rPr lang="en-US" sz="2000" b="0" i="1" dirty="0" smtClean="0">
                          <a:latin typeface="Cambria Math"/>
                          <a:ea typeface="Cambria Math"/>
                        </a:rPr>
                        <m:t>𝑡</m:t>
                      </m:r>
                      <m:r>
                        <a:rPr lang="en-US" sz="2000" i="1" dirty="0" smtClean="0">
                          <a:latin typeface="Cambria Math"/>
                        </a:rPr>
                        <m:t>) </m:t>
                      </m:r>
                    </m:oMath>
                  </m:oMathPara>
                </a14:m>
                <a:endParaRPr lang="en-US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latin typeface="Cambria Math"/>
                        </a:rPr>
                        <m:t>𝑔</m:t>
                      </m:r>
                      <m:d>
                        <m:dPr>
                          <m:ctrlPr>
                            <a:rPr lang="en-US" sz="20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 dirty="0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sz="2000" b="0" i="1" dirty="0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sz="200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i="0" dirty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00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 dirty="0"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  <m:r>
                                <a:rPr lang="en-US" sz="2000" b="0" i="1" dirty="0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  <m:r>
                                <a:rPr lang="en-US" sz="2000" b="0" i="1" dirty="0" smtClean="0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sz="2000" b="0" i="1" dirty="0" smtClean="0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  <m:func>
                                <m:funcPr>
                                  <m:ctrlPr>
                                    <a:rPr lang="en-US" sz="2000" b="0" i="1" dirty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000" i="0" dirty="0">
                                      <a:latin typeface="Cambria Math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 dirty="0" smtClean="0">
                                          <a:latin typeface="Cambria Math"/>
                                          <a:ea typeface="Cambria Math"/>
                                        </a:rPr>
                                        <m:t>𝜓</m:t>
                                      </m:r>
                                      <m:r>
                                        <a:rPr lang="en-US" sz="2000" i="1" dirty="0">
                                          <a:latin typeface="Cambria Math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</m:func>
                    </m:oMath>
                  </m:oMathPara>
                </a14:m>
                <a:endParaRPr lang="en-US" sz="2000" dirty="0"/>
              </a:p>
              <a:p>
                <a:endParaRPr lang="en-US" sz="2000" dirty="0"/>
              </a:p>
              <a:p>
                <a:r>
                  <a:rPr lang="en-US" sz="2000" dirty="0"/>
                  <a:t>where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/>
                      </a:rPr>
                      <m:t>𝑎</m:t>
                    </m:r>
                    <m:r>
                      <a:rPr lang="en-US" sz="2000" i="1" dirty="0" smtClean="0">
                        <a:latin typeface="Cambria Math"/>
                      </a:rPr>
                      <m:t> = 0</m:t>
                    </m:r>
                  </m:oMath>
                </a14:m>
                <a:r>
                  <a:rPr lang="en-US" sz="2000" dirty="0"/>
                  <a:t> for the black CRP</a:t>
                </a:r>
              </a:p>
              <a:p>
                <a:r>
                  <a:rPr lang="en-US" sz="2000" dirty="0"/>
                  <a:t>         </a:t>
                </a:r>
                <a14:m>
                  <m:oMath xmlns:m="http://schemas.openxmlformats.org/officeDocument/2006/math">
                    <m:r>
                      <a:rPr lang="en-US" sz="2000" b="0" i="0" dirty="0" smtClean="0">
                        <a:latin typeface="Cambria Math"/>
                      </a:rPr>
                      <m:t>  </m:t>
                    </m:r>
                    <m:r>
                      <a:rPr lang="en-US" sz="2000" i="1" dirty="0" smtClean="0">
                        <a:latin typeface="Cambria Math"/>
                      </a:rPr>
                      <m:t>𝑎</m:t>
                    </m:r>
                    <m:r>
                      <a:rPr lang="en-US" sz="2000" i="1" dirty="0" smtClean="0">
                        <a:latin typeface="Cambria Math"/>
                      </a:rPr>
                      <m:t> = 0.5</m:t>
                    </m:r>
                  </m:oMath>
                </a14:m>
                <a:r>
                  <a:rPr lang="en-US" sz="2000" dirty="0"/>
                  <a:t> for the green CRP </a:t>
                </a:r>
              </a:p>
              <a:p>
                <a:r>
                  <a:rPr lang="en-US" sz="2000" dirty="0"/>
                  <a:t>          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/>
                      </a:rPr>
                      <m:t>𝑎</m:t>
                    </m:r>
                    <m:r>
                      <a:rPr lang="en-US" sz="2000" i="1" dirty="0" smtClean="0">
                        <a:latin typeface="Cambria Math"/>
                      </a:rPr>
                      <m:t> = 1 </m:t>
                    </m:r>
                  </m:oMath>
                </a14:m>
                <a:r>
                  <a:rPr lang="en-US" sz="2000" dirty="0"/>
                  <a:t>for the red CRP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The recurrence variations lead to a deforming (rotating) of the </a:t>
                </a:r>
                <a:r>
                  <a:rPr lang="en-US" sz="2000" b="1" dirty="0">
                    <a:solidFill>
                      <a:srgbClr val="0000FF"/>
                    </a:solidFill>
                  </a:rPr>
                  <a:t>synchronization line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3352799"/>
                <a:ext cx="5334000" cy="3170099"/>
              </a:xfrm>
              <a:prstGeom prst="rect">
                <a:avLst/>
              </a:prstGeom>
              <a:blipFill rotWithShape="1">
                <a:blip r:embed="rId4"/>
                <a:stretch>
                  <a:fillRect l="-1257" t="-962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6830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Correlation Sum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43000"/>
                <a:ext cx="8382000" cy="5486400"/>
              </a:xfrm>
            </p:spPr>
            <p:txBody>
              <a:bodyPr/>
              <a:lstStyle/>
              <a:p>
                <a:r>
                  <a:rPr lang="en-US" dirty="0"/>
                  <a:t>Temporal correlations vs. geometric correlations</a:t>
                </a:r>
              </a:p>
              <a:p>
                <a:pPr lvl="1"/>
                <a:r>
                  <a:rPr lang="en-US" sz="2000" dirty="0"/>
                  <a:t>Choosing neighbors in a small neighborhood will lead to the inclusion of temporally correlated points.</a:t>
                </a:r>
              </a:p>
              <a:p>
                <a:pPr lvl="1"/>
                <a:endParaRPr lang="en-US" sz="2000" dirty="0"/>
              </a:p>
              <a:p>
                <a:pPr lvl="1"/>
                <a:endParaRPr lang="en-US" sz="2000" dirty="0"/>
              </a:p>
              <a:p>
                <a:pPr lvl="1"/>
                <a:endParaRPr lang="en-US" sz="2000" dirty="0"/>
              </a:p>
              <a:p>
                <a:pPr lvl="1"/>
                <a:endParaRPr lang="en-US" sz="2000" dirty="0"/>
              </a:p>
              <a:p>
                <a:pPr lvl="1"/>
                <a:r>
                  <a:rPr lang="en-US" sz="2000" dirty="0"/>
                  <a:t>Bias in estimation of correlation dimension</a:t>
                </a:r>
              </a:p>
              <a:p>
                <a:r>
                  <a:rPr lang="en-US" dirty="0"/>
                  <a:t>Theiler’s window</a:t>
                </a:r>
              </a:p>
              <a:p>
                <a:pPr lvl="1"/>
                <a:r>
                  <a:rPr lang="en-US" sz="2000" b="1" dirty="0">
                    <a:solidFill>
                      <a:srgbClr val="FF0000"/>
                    </a:solidFill>
                  </a:rPr>
                  <a:t>Exclude</a:t>
                </a:r>
                <a:r>
                  <a:rPr lang="en-US" sz="2000" dirty="0"/>
                  <a:t> temporally correlated states from the analysis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𝐶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𝜀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𝑁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𝑁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𝑚𝑖𝑛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)(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𝑁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𝑚𝑖𝑛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−1)</m:t>
                          </m:r>
                        </m:den>
                      </m:f>
                      <m:nary>
                        <m:naryPr>
                          <m:chr m:val="∑"/>
                          <m:limLoc m:val="subSup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𝑁</m:t>
                          </m:r>
                        </m:sup>
                        <m:e>
                          <m:nary>
                            <m:naryPr>
                              <m:chr m:val="∑"/>
                              <m:limLoc m:val="subSup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en-US" b="0" i="1" smtClean="0">
                                  <a:latin typeface="Cambria Math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=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+1+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𝑚𝑖𝑛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𝑁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/>
                                  <a:ea typeface="Cambria Math"/>
                                </a:rPr>
                                <m:t>Θ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𝜀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/>
                                          <a:ea typeface="Cambria Math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latin typeface="Cambria Math"/>
                                          <a:ea typeface="Cambria Math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/>
                        </a:rPr>
                        <m:t>𝐶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𝜀</m:t>
                          </m:r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𝑁</m:t>
                          </m:r>
                        </m:e>
                      </m:d>
                      <m:r>
                        <a:rPr lang="en-US" sz="2000" i="1"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000" i="1" smtClean="0"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𝐷</m:t>
                          </m:r>
                        </m:sup>
                      </m:sSup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/>
                          <a:ea typeface="Cambria Math"/>
                        </a:rPr>
                        <m:t>and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𝐷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/>
                                  <a:ea typeface="Cambria Math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𝜀</m:t>
                              </m:r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/>
                                      <a:ea typeface="Cambria Math"/>
                                    </a:rPr>
                                    <m:t>lim</m:t>
                                  </m:r>
                                </m:e>
                                <m:lim>
                                  <m:r>
                                    <a:rPr lang="en-US" sz="2000" b="0" i="1" smtClean="0">
                                      <a:latin typeface="Cambria Math"/>
                                      <a:ea typeface="Cambria Math"/>
                                    </a:rPr>
                                    <m:t>𝑁</m:t>
                                  </m:r>
                                  <m:r>
                                    <a:rPr lang="en-US" sz="2000" b="0" i="1" smtClean="0">
                                      <a:latin typeface="Cambria Math"/>
                                      <a:ea typeface="Cambria Math"/>
                                    </a:rPr>
                                    <m:t>→∞</m:t>
                                  </m:r>
                                </m:lim>
                              </m:limLow>
                            </m:fName>
                            <m:e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000" i="1" smtClean="0">
                                          <a:latin typeface="Cambria Math"/>
                                          <a:ea typeface="Cambria Math"/>
                                        </a:rPr>
                                        <m:t>𝜕</m:t>
                                      </m:r>
                                      <m:r>
                                        <a:rPr lang="en-US" sz="2000" b="0" i="0" smtClean="0">
                                          <a:latin typeface="Cambria Math"/>
                                          <a:ea typeface="Cambria Math"/>
                                        </a:rPr>
                                        <m:t> 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latin typeface="Cambria Math"/>
                                          <a:ea typeface="Cambria Math"/>
                                        </a:rPr>
                                        <m:t>ln</m:t>
                                      </m:r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𝐶</m:t>
                                      </m:r>
                                      <m:d>
                                        <m:d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i="1">
                                              <a:latin typeface="Cambria Math"/>
                                              <a:ea typeface="Cambria Math"/>
                                            </a:rPr>
                                            <m:t>𝜀</m:t>
                                          </m:r>
                                          <m:r>
                                            <a:rPr lang="en-US" sz="20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,</m:t>
                                          </m:r>
                                          <m:r>
                                            <a:rPr lang="en-US" sz="20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𝑁</m:t>
                                          </m:r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en-US" sz="2000" i="1">
                                          <a:latin typeface="Cambria Math"/>
                                          <a:ea typeface="Cambria Math"/>
                                        </a:rPr>
                                        <m:t>𝜕</m:t>
                                      </m:r>
                                      <m:r>
                                        <a:rPr lang="en-US" sz="2000" b="0" i="0" smtClean="0">
                                          <a:latin typeface="Cambria Math"/>
                                          <a:ea typeface="Cambria Math"/>
                                        </a:rPr>
                                        <m:t> 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latin typeface="Cambria Math"/>
                                          <a:ea typeface="Cambria Math"/>
                                        </a:rPr>
                                        <m:t>ln</m:t>
                                      </m:r>
                                      <m:r>
                                        <a:rPr lang="en-US" sz="2000" b="0" i="1" smtClean="0">
                                          <a:latin typeface="Cambria Math"/>
                                          <a:ea typeface="Cambria Math"/>
                                        </a:rPr>
                                        <m:t>𝜀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  <a:p>
                <a:pPr marL="457200" lvl="1" indent="0">
                  <a:buNone/>
                </a:pPr>
                <a:r>
                  <a:rPr lang="en-US" sz="2000" dirty="0">
                    <a:solidFill>
                      <a:schemeClr val="tx1"/>
                    </a:solidFill>
                  </a:rPr>
                  <a:t>An optimal value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𝑚𝑖𝑛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- </a:t>
                </a:r>
                <a:r>
                  <a:rPr lang="en-US" sz="2000" dirty="0">
                    <a:solidFill>
                      <a:srgbClr val="0000FF"/>
                    </a:solidFill>
                  </a:rPr>
                  <a:t>space time separation plot</a:t>
                </a:r>
              </a:p>
              <a:p>
                <a:pPr lvl="1"/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43000"/>
                <a:ext cx="8382000" cy="5486400"/>
              </a:xfrm>
              <a:blipFill rotWithShape="1">
                <a:blip r:embed="rId2"/>
                <a:stretch>
                  <a:fillRect l="-1018" t="-1000" r="-800" b="-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2552209" y="2371048"/>
            <a:ext cx="3266743" cy="1334455"/>
            <a:chOff x="2355850" y="1524000"/>
            <a:chExt cx="2822575" cy="1143000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 rot="16200000">
              <a:off x="3238500" y="2095500"/>
              <a:ext cx="609600" cy="533400"/>
            </a:xfrm>
            <a:prstGeom prst="ellipse">
              <a:avLst/>
            </a:prstGeom>
            <a:solidFill>
              <a:schemeClr val="accent1">
                <a:alpha val="62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 rot="16200000">
              <a:off x="3244850" y="793750"/>
              <a:ext cx="749300" cy="2209800"/>
            </a:xfrm>
            <a:custGeom>
              <a:avLst/>
              <a:gdLst>
                <a:gd name="T0" fmla="*/ 648 w 648"/>
                <a:gd name="T1" fmla="*/ 0 h 1872"/>
                <a:gd name="T2" fmla="*/ 168 w 648"/>
                <a:gd name="T3" fmla="*/ 288 h 1872"/>
                <a:gd name="T4" fmla="*/ 24 w 648"/>
                <a:gd name="T5" fmla="*/ 816 h 1872"/>
                <a:gd name="T6" fmla="*/ 72 w 648"/>
                <a:gd name="T7" fmla="*/ 1296 h 1872"/>
                <a:gd name="T8" fmla="*/ 456 w 648"/>
                <a:gd name="T9" fmla="*/ 1584 h 1872"/>
                <a:gd name="T10" fmla="*/ 648 w 648"/>
                <a:gd name="T11" fmla="*/ 1872 h 1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8" h="1872">
                  <a:moveTo>
                    <a:pt x="648" y="0"/>
                  </a:moveTo>
                  <a:cubicBezTo>
                    <a:pt x="460" y="76"/>
                    <a:pt x="272" y="152"/>
                    <a:pt x="168" y="288"/>
                  </a:cubicBezTo>
                  <a:cubicBezTo>
                    <a:pt x="64" y="424"/>
                    <a:pt x="40" y="648"/>
                    <a:pt x="24" y="816"/>
                  </a:cubicBezTo>
                  <a:cubicBezTo>
                    <a:pt x="8" y="984"/>
                    <a:pt x="0" y="1168"/>
                    <a:pt x="72" y="1296"/>
                  </a:cubicBezTo>
                  <a:cubicBezTo>
                    <a:pt x="144" y="1424"/>
                    <a:pt x="360" y="1488"/>
                    <a:pt x="456" y="1584"/>
                  </a:cubicBezTo>
                  <a:cubicBezTo>
                    <a:pt x="552" y="1680"/>
                    <a:pt x="600" y="1776"/>
                    <a:pt x="648" y="1872"/>
                  </a:cubicBezTo>
                </a:path>
              </a:pathLst>
            </a:custGeom>
            <a:noFill/>
            <a:ln w="38100">
              <a:solidFill>
                <a:srgbClr val="963014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 rot="16041809" flipV="1">
              <a:off x="3616325" y="1101725"/>
              <a:ext cx="149225" cy="2670175"/>
            </a:xfrm>
            <a:custGeom>
              <a:avLst/>
              <a:gdLst>
                <a:gd name="T0" fmla="*/ 648 w 648"/>
                <a:gd name="T1" fmla="*/ 0 h 1872"/>
                <a:gd name="T2" fmla="*/ 168 w 648"/>
                <a:gd name="T3" fmla="*/ 288 h 1872"/>
                <a:gd name="T4" fmla="*/ 24 w 648"/>
                <a:gd name="T5" fmla="*/ 816 h 1872"/>
                <a:gd name="T6" fmla="*/ 72 w 648"/>
                <a:gd name="T7" fmla="*/ 1296 h 1872"/>
                <a:gd name="T8" fmla="*/ 456 w 648"/>
                <a:gd name="T9" fmla="*/ 1584 h 1872"/>
                <a:gd name="T10" fmla="*/ 648 w 648"/>
                <a:gd name="T11" fmla="*/ 1872 h 1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8" h="1872">
                  <a:moveTo>
                    <a:pt x="648" y="0"/>
                  </a:moveTo>
                  <a:cubicBezTo>
                    <a:pt x="460" y="76"/>
                    <a:pt x="272" y="152"/>
                    <a:pt x="168" y="288"/>
                  </a:cubicBezTo>
                  <a:cubicBezTo>
                    <a:pt x="64" y="424"/>
                    <a:pt x="40" y="648"/>
                    <a:pt x="24" y="816"/>
                  </a:cubicBezTo>
                  <a:cubicBezTo>
                    <a:pt x="8" y="984"/>
                    <a:pt x="0" y="1168"/>
                    <a:pt x="72" y="1296"/>
                  </a:cubicBezTo>
                  <a:cubicBezTo>
                    <a:pt x="144" y="1424"/>
                    <a:pt x="360" y="1488"/>
                    <a:pt x="456" y="1584"/>
                  </a:cubicBezTo>
                  <a:cubicBezTo>
                    <a:pt x="552" y="1680"/>
                    <a:pt x="600" y="1776"/>
                    <a:pt x="648" y="1872"/>
                  </a:cubicBezTo>
                </a:path>
              </a:pathLst>
            </a:custGeom>
            <a:noFill/>
            <a:ln w="38100">
              <a:solidFill>
                <a:srgbClr val="963014"/>
              </a:solidFill>
              <a:round/>
              <a:headEnd type="stealth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 rot="16041809">
              <a:off x="3548062" y="787401"/>
              <a:ext cx="593725" cy="2667000"/>
            </a:xfrm>
            <a:custGeom>
              <a:avLst/>
              <a:gdLst>
                <a:gd name="T0" fmla="*/ 648 w 648"/>
                <a:gd name="T1" fmla="*/ 0 h 1872"/>
                <a:gd name="T2" fmla="*/ 168 w 648"/>
                <a:gd name="T3" fmla="*/ 288 h 1872"/>
                <a:gd name="T4" fmla="*/ 24 w 648"/>
                <a:gd name="T5" fmla="*/ 816 h 1872"/>
                <a:gd name="T6" fmla="*/ 72 w 648"/>
                <a:gd name="T7" fmla="*/ 1296 h 1872"/>
                <a:gd name="T8" fmla="*/ 456 w 648"/>
                <a:gd name="T9" fmla="*/ 1584 h 1872"/>
                <a:gd name="T10" fmla="*/ 648 w 648"/>
                <a:gd name="T11" fmla="*/ 1872 h 1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8" h="1872">
                  <a:moveTo>
                    <a:pt x="648" y="0"/>
                  </a:moveTo>
                  <a:cubicBezTo>
                    <a:pt x="460" y="76"/>
                    <a:pt x="272" y="152"/>
                    <a:pt x="168" y="288"/>
                  </a:cubicBezTo>
                  <a:cubicBezTo>
                    <a:pt x="64" y="424"/>
                    <a:pt x="40" y="648"/>
                    <a:pt x="24" y="816"/>
                  </a:cubicBezTo>
                  <a:cubicBezTo>
                    <a:pt x="8" y="984"/>
                    <a:pt x="0" y="1168"/>
                    <a:pt x="72" y="1296"/>
                  </a:cubicBezTo>
                  <a:cubicBezTo>
                    <a:pt x="144" y="1424"/>
                    <a:pt x="360" y="1488"/>
                    <a:pt x="456" y="1584"/>
                  </a:cubicBezTo>
                  <a:cubicBezTo>
                    <a:pt x="552" y="1680"/>
                    <a:pt x="600" y="1776"/>
                    <a:pt x="648" y="1872"/>
                  </a:cubicBezTo>
                </a:path>
              </a:pathLst>
            </a:custGeom>
            <a:noFill/>
            <a:ln w="38100">
              <a:solidFill>
                <a:srgbClr val="963014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 rot="16200000">
              <a:off x="4457700" y="1714500"/>
              <a:ext cx="609600" cy="533400"/>
            </a:xfrm>
            <a:prstGeom prst="ellipse">
              <a:avLst/>
            </a:prstGeom>
            <a:solidFill>
              <a:schemeClr val="accent1">
                <a:alpha val="42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0" name="AutoShape 9"/>
            <p:cNvSpPr>
              <a:spLocks noChangeArrowheads="1"/>
            </p:cNvSpPr>
            <p:nvPr/>
          </p:nvSpPr>
          <p:spPr bwMode="auto">
            <a:xfrm flipH="1">
              <a:off x="3505200" y="2514600"/>
              <a:ext cx="76200" cy="36513"/>
            </a:xfrm>
            <a:prstGeom prst="sun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AutoShape 10"/>
            <p:cNvSpPr>
              <a:spLocks noChangeArrowheads="1"/>
            </p:cNvSpPr>
            <p:nvPr/>
          </p:nvSpPr>
          <p:spPr bwMode="auto">
            <a:xfrm flipH="1">
              <a:off x="3581400" y="2362200"/>
              <a:ext cx="76200" cy="36513"/>
            </a:xfrm>
            <a:prstGeom prst="sun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AutoShape 11"/>
            <p:cNvSpPr>
              <a:spLocks noChangeArrowheads="1"/>
            </p:cNvSpPr>
            <p:nvPr/>
          </p:nvSpPr>
          <p:spPr bwMode="auto">
            <a:xfrm flipH="1">
              <a:off x="3352800" y="2362200"/>
              <a:ext cx="76200" cy="36513"/>
            </a:xfrm>
            <a:prstGeom prst="sun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AutoShape 12"/>
            <p:cNvSpPr>
              <a:spLocks noChangeArrowheads="1"/>
            </p:cNvSpPr>
            <p:nvPr/>
          </p:nvSpPr>
          <p:spPr bwMode="auto">
            <a:xfrm flipH="1">
              <a:off x="3352800" y="2209800"/>
              <a:ext cx="76200" cy="36513"/>
            </a:xfrm>
            <a:prstGeom prst="sun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AutoShape 13"/>
            <p:cNvSpPr>
              <a:spLocks noChangeArrowheads="1"/>
            </p:cNvSpPr>
            <p:nvPr/>
          </p:nvSpPr>
          <p:spPr bwMode="auto">
            <a:xfrm flipH="1">
              <a:off x="3581400" y="2209800"/>
              <a:ext cx="76200" cy="36513"/>
            </a:xfrm>
            <a:prstGeom prst="sun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AutoShape 14"/>
            <p:cNvSpPr>
              <a:spLocks noChangeArrowheads="1"/>
            </p:cNvSpPr>
            <p:nvPr/>
          </p:nvSpPr>
          <p:spPr bwMode="auto">
            <a:xfrm flipH="1">
              <a:off x="4572000" y="2097088"/>
              <a:ext cx="76200" cy="36512"/>
            </a:xfrm>
            <a:prstGeom prst="sun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AutoShape 15"/>
            <p:cNvSpPr>
              <a:spLocks noChangeArrowheads="1"/>
            </p:cNvSpPr>
            <p:nvPr/>
          </p:nvSpPr>
          <p:spPr bwMode="auto">
            <a:xfrm flipH="1">
              <a:off x="4648200" y="2020888"/>
              <a:ext cx="76200" cy="36512"/>
            </a:xfrm>
            <a:prstGeom prst="sun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AutoShape 16"/>
            <p:cNvSpPr>
              <a:spLocks noChangeArrowheads="1"/>
            </p:cNvSpPr>
            <p:nvPr/>
          </p:nvSpPr>
          <p:spPr bwMode="auto">
            <a:xfrm flipH="1">
              <a:off x="4800600" y="1868488"/>
              <a:ext cx="76200" cy="36512"/>
            </a:xfrm>
            <a:prstGeom prst="sun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84139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 Time Separation Plot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81000" y="1143000"/>
                <a:ext cx="8610600" cy="5486400"/>
              </a:xfrm>
            </p:spPr>
            <p:txBody>
              <a:bodyPr/>
              <a:lstStyle/>
              <a:p>
                <a:r>
                  <a:rPr lang="en-GB" dirty="0"/>
                  <a:t>The probability that a given pair of states in a small </a:t>
                </a:r>
                <a:r>
                  <a:rPr lang="en-GB" dirty="0" err="1"/>
                  <a:t>neighborhood</a:t>
                </a:r>
                <a:endParaRPr lang="en-GB" dirty="0"/>
              </a:p>
              <a:p>
                <a:pPr marL="0" indent="0">
                  <a:buNone/>
                </a:pPr>
                <a:r>
                  <a:rPr lang="en-GB" sz="2000" dirty="0"/>
                  <a:t>      -  Depend on the spatial distance and the time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sz="2000" i="1" dirty="0">
                        <a:latin typeface="Cambria Math"/>
                        <a:ea typeface="Cambria Math"/>
                      </a:rPr>
                      <m:t>𝑡</m:t>
                    </m:r>
                  </m:oMath>
                </a14:m>
                <a:r>
                  <a:rPr lang="en-GB" sz="2000" dirty="0"/>
                  <a:t> elapsed between two states</a:t>
                </a:r>
              </a:p>
              <a:p>
                <a:pPr>
                  <a:spcBef>
                    <a:spcPts val="1200"/>
                  </a:spcBef>
                </a:pPr>
                <a:r>
                  <a:rPr lang="en-GB" dirty="0"/>
                  <a:t>Contour plot of Probability Density Function                  </a:t>
                </a:r>
                <a:r>
                  <a:rPr lang="en-GB" b="1" dirty="0">
                    <a:solidFill>
                      <a:srgbClr val="0000FF"/>
                    </a:solidFill>
                  </a:rPr>
                  <a:t>separation</a:t>
                </a:r>
                <a:r>
                  <a:rPr lang="en-GB" dirty="0"/>
                  <a:t> </a:t>
                </a:r>
                <a:r>
                  <a:rPr lang="en-GB" b="1" dirty="0">
                    <a:solidFill>
                      <a:srgbClr val="0000FF"/>
                    </a:solidFill>
                  </a:rPr>
                  <a:t>in space </a:t>
                </a:r>
                <a:r>
                  <a:rPr lang="en-GB" dirty="0"/>
                  <a:t>vs. </a:t>
                </a:r>
                <a:r>
                  <a:rPr lang="en-GB" b="1" dirty="0">
                    <a:solidFill>
                      <a:srgbClr val="0000FF"/>
                    </a:solidFill>
                  </a:rPr>
                  <a:t>separation</a:t>
                </a:r>
                <a:r>
                  <a:rPr lang="en-GB" dirty="0"/>
                  <a:t> </a:t>
                </a:r>
                <a:r>
                  <a:rPr lang="en-GB" b="1" dirty="0">
                    <a:solidFill>
                      <a:srgbClr val="0000FF"/>
                    </a:solidFill>
                  </a:rPr>
                  <a:t>in time </a:t>
                </a:r>
                <a:r>
                  <a:rPr lang="en-GB" dirty="0"/>
                  <a:t>in the state space</a:t>
                </a:r>
              </a:p>
              <a:p>
                <a:pPr>
                  <a:spcBef>
                    <a:spcPts val="1200"/>
                  </a:spcBef>
                </a:pPr>
                <a:r>
                  <a:rPr lang="en-US" dirty="0"/>
                  <a:t>STP algorithms:</a:t>
                </a:r>
              </a:p>
              <a:p>
                <a:pPr lvl="1">
                  <a:spcBef>
                    <a:spcPts val="600"/>
                  </a:spcBef>
                </a:pPr>
                <a:r>
                  <a:rPr lang="en-US" sz="2000" dirty="0"/>
                  <a:t>State space: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/>
                      </a:rPr>
                      <m:t>𝒙</m:t>
                    </m:r>
                    <m:d>
                      <m:d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/>
                          </a:rPr>
                          <m:t>𝑛</m:t>
                        </m:r>
                      </m:e>
                    </m:d>
                    <m:r>
                      <a:rPr lang="en-US" sz="2000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i="1"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  <m:r>
                          <a:rPr lang="en-US" sz="2000" i="1">
                            <a:latin typeface="Cambria Math"/>
                          </a:rPr>
                          <m:t>,</m:t>
                        </m:r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⋯,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i="1">
                                <a:latin typeface="Cambria Math"/>
                                <a:ea typeface="Cambria Math"/>
                              </a:rPr>
                              <m:t>𝑛</m:t>
                            </m:r>
                            <m:r>
                              <a:rPr lang="en-US" sz="2000" i="1">
                                <a:latin typeface="Cambria Math"/>
                                <a:ea typeface="Cambria Math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latin typeface="Cambria Math"/>
                                    <a:ea typeface="Cambria Math"/>
                                  </a:rPr>
                                  <m:t>𝑀</m:t>
                                </m:r>
                                <m:r>
                                  <a:rPr lang="en-US" sz="2000" i="1">
                                    <a:latin typeface="Cambria Math"/>
                                    <a:ea typeface="Cambria Math"/>
                                  </a:rPr>
                                  <m:t>−1</m:t>
                                </m:r>
                              </m:e>
                            </m:d>
                            <m:r>
                              <a:rPr lang="en-US" sz="2000" i="1">
                                <a:latin typeface="Cambria Math"/>
                                <a:ea typeface="Cambria Math"/>
                              </a:rPr>
                              <m:t>𝜏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latin typeface="Cambria Math"/>
                      </a:rPr>
                      <m:t>, </m:t>
                    </m:r>
                    <m:r>
                      <a:rPr lang="en-US" sz="2000" b="0" i="1" smtClean="0">
                        <a:latin typeface="Cambria Math"/>
                      </a:rPr>
                      <m:t>𝑛</m:t>
                    </m:r>
                    <m:r>
                      <a:rPr lang="en-US" sz="2000" b="0" i="1" smtClean="0">
                        <a:latin typeface="Cambria Math"/>
                      </a:rPr>
                      <m:t>=1,⋯,</m:t>
                    </m:r>
                    <m:r>
                      <a:rPr lang="en-US" sz="2000" i="1">
                        <a:latin typeface="Cambria Math"/>
                        <a:ea typeface="Cambria Math"/>
                      </a:rPr>
                      <m:t>𝑁</m:t>
                    </m:r>
                  </m:oMath>
                </a14:m>
                <a:endParaRPr lang="en-US" sz="2000" dirty="0"/>
              </a:p>
              <a:p>
                <a:pPr lvl="1">
                  <a:spcBef>
                    <a:spcPts val="600"/>
                  </a:spcBef>
                </a:pPr>
                <a:r>
                  <a:rPr lang="en-US" sz="2000" dirty="0"/>
                  <a:t>For a given time separation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sz="2000" i="1" dirty="0">
                        <a:latin typeface="Cambria Math"/>
                        <a:ea typeface="Cambria Math"/>
                      </a:rPr>
                      <m:t>𝑡</m:t>
                    </m:r>
                  </m:oMath>
                </a14:m>
                <a:r>
                  <a:rPr lang="en-US" sz="2000" dirty="0"/>
                  <a:t>: </a:t>
                </a:r>
              </a:p>
              <a:p>
                <a:pPr marL="457200" lvl="1" indent="0">
                  <a:spcBef>
                    <a:spcPts val="6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𝒟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 dirty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sz="2000" i="1" dirty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‖"/>
                          <m:endChr m:val="‖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>
                              <a:latin typeface="Cambria Math"/>
                            </a:rPr>
                            <m:t>𝒙</m:t>
                          </m:r>
                          <m:d>
                            <m:d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𝑛</m:t>
                              </m:r>
                            </m:e>
                          </m:d>
                          <m:r>
                            <a:rPr lang="en-US" sz="20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sz="2000" b="1" i="1">
                              <a:latin typeface="Cambria Math"/>
                            </a:rPr>
                            <m:t>𝒙</m:t>
                          </m:r>
                          <m:r>
                            <a:rPr lang="en-US" sz="2000" i="1">
                              <a:latin typeface="Cambria Math"/>
                            </a:rPr>
                            <m:t>(</m:t>
                          </m:r>
                          <m:r>
                            <a:rPr lang="en-US" sz="2000" i="1">
                              <a:latin typeface="Cambria Math"/>
                            </a:rPr>
                            <m:t>𝑛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sz="2000" i="1" dirty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sz="2000" i="1" dirty="0">
                              <a:latin typeface="Cambria Math"/>
                              <a:ea typeface="Cambria Math"/>
                            </a:rPr>
                            <m:t>𝑡</m:t>
                          </m:r>
                          <m:r>
                            <a:rPr lang="en-US" sz="2000" i="1">
                              <a:latin typeface="Cambria Math"/>
                            </a:rPr>
                            <m:t>)</m:t>
                          </m:r>
                        </m:e>
                      </m:d>
                      <m:r>
                        <a:rPr lang="en-US" sz="2000" b="0" i="1" smtClean="0">
                          <a:latin typeface="Cambria Math"/>
                        </a:rPr>
                        <m:t>, </m:t>
                      </m:r>
                      <m:r>
                        <a:rPr lang="en-US" sz="2000" b="0" i="1" smtClean="0">
                          <a:latin typeface="Cambria Math"/>
                        </a:rPr>
                        <m:t>𝑛</m:t>
                      </m:r>
                      <m:r>
                        <a:rPr lang="en-US" sz="2000" b="0" i="1" smtClean="0">
                          <a:latin typeface="Cambria Math"/>
                        </a:rPr>
                        <m:t>=1,⋯,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𝑁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−∆</m:t>
                      </m:r>
                      <m:r>
                        <a:rPr lang="en-US" sz="2000" i="1" dirty="0">
                          <a:latin typeface="Cambria Math"/>
                          <a:ea typeface="Cambria Math"/>
                        </a:rPr>
                        <m:t>𝑡</m:t>
                      </m:r>
                    </m:oMath>
                  </m:oMathPara>
                </a14:m>
                <a:endParaRPr lang="en-US" sz="2000" dirty="0"/>
              </a:p>
              <a:p>
                <a:pPr lvl="1">
                  <a:spcBef>
                    <a:spcPts val="600"/>
                  </a:spcBef>
                </a:pPr>
                <a:r>
                  <a:rPr lang="en-US" sz="2000" dirty="0"/>
                  <a:t>Sort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/>
                            <a:ea typeface="Cambria Math"/>
                          </a:rPr>
                          <m:t>𝒟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dirty="0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en-US" sz="2000" i="1" dirty="0">
                            <a:latin typeface="Cambria Math"/>
                            <a:ea typeface="Cambria Math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𝑛</m:t>
                    </m:r>
                    <m:r>
                      <a:rPr lang="en-US" sz="2000" i="1">
                        <a:latin typeface="Cambria Math"/>
                      </a:rPr>
                      <m:t>=1,⋯,</m:t>
                    </m:r>
                    <m:r>
                      <a:rPr lang="en-US" sz="2000" i="1">
                        <a:latin typeface="Cambria Math"/>
                        <a:ea typeface="Cambria Math"/>
                      </a:rPr>
                      <m:t>𝑁</m:t>
                    </m:r>
                    <m:r>
                      <a:rPr lang="en-US" sz="2000" i="1">
                        <a:latin typeface="Cambria Math"/>
                        <a:ea typeface="Cambria Math"/>
                      </a:rPr>
                      <m:t>−∆</m:t>
                    </m:r>
                    <m:r>
                      <a:rPr lang="en-US" sz="2000" i="1" dirty="0">
                        <a:latin typeface="Cambria Math"/>
                        <a:ea typeface="Cambria Math"/>
                      </a:rPr>
                      <m:t>𝑡</m:t>
                    </m:r>
                  </m:oMath>
                </a14:m>
                <a:r>
                  <a:rPr lang="en-US" sz="2000" dirty="0"/>
                  <a:t>, in a ascending order</a:t>
                </a:r>
              </a:p>
              <a:p>
                <a:pPr lvl="1">
                  <a:spcBef>
                    <a:spcPts val="600"/>
                  </a:spcBef>
                </a:pPr>
                <a:r>
                  <a:rPr lang="en-US" sz="2000" dirty="0"/>
                  <a:t>Given the percentile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/>
                      </a:rPr>
                      <m:t>𝑝</m:t>
                    </m:r>
                  </m:oMath>
                </a14:m>
                <a:r>
                  <a:rPr lang="en-US" sz="2000" dirty="0"/>
                  <a:t>, the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/>
                      </a:rPr>
                      <m:t>𝑝</m:t>
                    </m:r>
                  </m:oMath>
                </a14:m>
                <a:r>
                  <a:rPr lang="en-US" sz="2000" dirty="0" err="1"/>
                  <a:t>th</a:t>
                </a:r>
                <a:r>
                  <a:rPr lang="en-US" sz="2000" dirty="0"/>
                  <a:t> quartile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𝑝</m:t>
                        </m:r>
                      </m:sub>
                    </m:sSub>
                    <m:r>
                      <a:rPr lang="en-US" sz="2000" b="0" i="1" smtClean="0">
                        <a:latin typeface="Cambria Math"/>
                      </a:rPr>
                      <m:t>=</m:t>
                    </m:r>
                    <m:r>
                      <a:rPr lang="en-US" sz="2000" b="0" i="1" smtClean="0">
                        <a:latin typeface="Cambria Math"/>
                      </a:rPr>
                      <m:t>𝑝</m:t>
                    </m:r>
                    <m:r>
                      <a:rPr lang="en-US" sz="2000" b="0" i="1" smtClean="0">
                        <a:latin typeface="Cambria Math"/>
                      </a:rPr>
                      <m:t>(</m:t>
                    </m:r>
                    <m:r>
                      <a:rPr lang="en-US" sz="2000" i="1">
                        <a:latin typeface="Cambria Math"/>
                        <a:ea typeface="Cambria Math"/>
                      </a:rPr>
                      <m:t>𝑁</m:t>
                    </m:r>
                    <m:r>
                      <a:rPr lang="en-US" sz="2000" i="1">
                        <a:latin typeface="Cambria Math"/>
                        <a:ea typeface="Cambria Math"/>
                      </a:rPr>
                      <m:t>−∆</m:t>
                    </m:r>
                    <m:r>
                      <a:rPr lang="en-US" sz="2000" i="1" dirty="0">
                        <a:latin typeface="Cambria Math"/>
                        <a:ea typeface="Cambria Math"/>
                      </a:rPr>
                      <m:t>𝑡</m:t>
                    </m:r>
                    <m:r>
                      <a:rPr lang="en-US" sz="2000" b="0" i="0" dirty="0" smtClean="0"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endParaRPr lang="en-US" sz="2000" dirty="0"/>
              </a:p>
              <a:p>
                <a:pPr lvl="1">
                  <a:spcBef>
                    <a:spcPts val="600"/>
                  </a:spcBef>
                </a:pPr>
                <a:r>
                  <a:rPr lang="en-US" sz="2000" dirty="0"/>
                  <a:t>Any pair of states separated in the time by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sz="2000" i="1" dirty="0">
                        <a:latin typeface="Cambria Math"/>
                        <a:ea typeface="Cambria Math"/>
                      </a:rPr>
                      <m:t>𝑡</m:t>
                    </m:r>
                  </m:oMath>
                </a14:m>
                <a:r>
                  <a:rPr lang="en-US" sz="2000" dirty="0"/>
                  <a:t> and in the space by the distance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/>
                        <a:ea typeface="Cambria Math"/>
                      </a:rPr>
                      <m:t>𝒟</m:t>
                    </m:r>
                    <m:r>
                      <a:rPr lang="en-US" sz="2000" b="0" i="1" dirty="0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2000" dirty="0"/>
                  <a:t>with probability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/>
                      </a:rPr>
                      <m:t>𝑝</m:t>
                    </m:r>
                  </m:oMath>
                </a14:m>
                <a:endParaRPr lang="en-US" sz="2000" dirty="0"/>
              </a:p>
              <a:p>
                <a:pPr marL="457200" lvl="1" indent="0">
                  <a:spcBef>
                    <a:spcPts val="6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dirty="0">
                          <a:latin typeface="Cambria Math"/>
                        </a:rPr>
                        <m:t>STP</m:t>
                      </m:r>
                      <m:d>
                        <m:dPr>
                          <m:ctrlPr>
                            <a:rPr lang="en-US" sz="20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 dirty="0">
                              <a:latin typeface="Cambria Math"/>
                            </a:rPr>
                            <m:t>𝑝</m:t>
                          </m:r>
                          <m:r>
                            <a:rPr lang="en-US" sz="2000" i="1" dirty="0">
                              <a:latin typeface="Cambria Math"/>
                            </a:rPr>
                            <m:t>,</m:t>
                          </m:r>
                          <m:r>
                            <a:rPr lang="en-US" sz="2000" i="1" dirty="0" smtClean="0">
                              <a:latin typeface="Cambria Math"/>
                              <a:ea typeface="Cambria Math"/>
                            </a:rPr>
                            <m:t>𝒟</m:t>
                          </m:r>
                          <m:r>
                            <a:rPr lang="en-US" sz="2000" b="0" i="1" dirty="0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sz="2000" i="1" dirty="0">
                              <a:latin typeface="Cambria Math"/>
                            </a:rPr>
                            <m:t>∆</m:t>
                          </m:r>
                          <m:r>
                            <a:rPr lang="en-US" sz="2000" i="1" dirty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sz="2000" b="0" i="1" dirty="0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/>
                              <a:ea typeface="Cambria Math"/>
                            </a:rPr>
                            <m:t>𝒟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sz="2000" i="1">
                              <a:latin typeface="Cambria Math"/>
                            </a:rPr>
                            <m:t>)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 dirty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sz="2000" i="1" dirty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1143000"/>
                <a:ext cx="8610600" cy="5486400"/>
              </a:xfrm>
              <a:blipFill rotWithShape="1">
                <a:blip r:embed="rId2"/>
                <a:stretch>
                  <a:fillRect l="-992" t="-1000" r="-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9140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STP Examples</a:t>
            </a:r>
          </a:p>
        </p:txBody>
      </p:sp>
      <p:pic>
        <p:nvPicPr>
          <p:cNvPr id="2050" name="Picture 2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241" y="4038600"/>
            <a:ext cx="3483864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038600"/>
            <a:ext cx="3481388" cy="2746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64521"/>
            <a:ext cx="3557588" cy="2761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1164522"/>
            <a:ext cx="3518917" cy="2761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277986" y="1569507"/>
                <a:ext cx="990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dirty="0" smtClean="0">
                          <a:solidFill>
                            <a:schemeClr val="accent6"/>
                          </a:solidFill>
                          <a:latin typeface="Cambria Math"/>
                        </a:rPr>
                        <m:t>𝒑</m:t>
                      </m:r>
                      <m:r>
                        <a:rPr lang="en-US" sz="1400" b="1" i="1" dirty="0" smtClean="0">
                          <a:solidFill>
                            <a:schemeClr val="accent6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1400" b="1" i="1" dirty="0" smtClean="0">
                          <a:solidFill>
                            <a:schemeClr val="accent6"/>
                          </a:solidFill>
                          <a:latin typeface="Cambria Math"/>
                        </a:rPr>
                        <m:t>𝟎</m:t>
                      </m:r>
                      <m:r>
                        <a:rPr lang="en-US" sz="1400" b="1" i="1" dirty="0" smtClean="0">
                          <a:solidFill>
                            <a:schemeClr val="accent6"/>
                          </a:solidFill>
                          <a:latin typeface="Cambria Math"/>
                        </a:rPr>
                        <m:t>.</m:t>
                      </m:r>
                      <m:r>
                        <a:rPr lang="en-US" sz="1400" b="1" i="1" dirty="0" smtClean="0">
                          <a:solidFill>
                            <a:schemeClr val="accent6"/>
                          </a:solidFill>
                          <a:latin typeface="Cambria Math"/>
                        </a:rPr>
                        <m:t>𝟗</m:t>
                      </m:r>
                    </m:oMath>
                  </m:oMathPara>
                </a14:m>
                <a:endParaRPr lang="en-US" sz="1400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7986" y="1569507"/>
                <a:ext cx="990600" cy="307777"/>
              </a:xfrm>
              <a:prstGeom prst="rect">
                <a:avLst/>
              </a:prstGeom>
              <a:blipFill rotWithShape="1">
                <a:blip r:embed="rId6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281532" y="1887917"/>
                <a:ext cx="990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dirty="0" smtClean="0">
                          <a:solidFill>
                            <a:srgbClr val="0000FF"/>
                          </a:solidFill>
                          <a:latin typeface="Cambria Math"/>
                        </a:rPr>
                        <m:t>𝒑</m:t>
                      </m:r>
                      <m:r>
                        <a:rPr lang="en-US" sz="1400" b="1" i="1" dirty="0" smtClean="0">
                          <a:solidFill>
                            <a:srgbClr val="0000FF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1400" b="1" i="1" dirty="0" smtClean="0">
                          <a:solidFill>
                            <a:srgbClr val="0000FF"/>
                          </a:solidFill>
                          <a:latin typeface="Cambria Math"/>
                        </a:rPr>
                        <m:t>𝟎</m:t>
                      </m:r>
                      <m:r>
                        <a:rPr lang="en-US" sz="1400" b="1" i="1" dirty="0" smtClean="0">
                          <a:solidFill>
                            <a:srgbClr val="0000FF"/>
                          </a:solidFill>
                          <a:latin typeface="Cambria Math"/>
                        </a:rPr>
                        <m:t>.</m:t>
                      </m:r>
                      <m:r>
                        <a:rPr lang="en-US" sz="1400" b="1" i="1" dirty="0" smtClean="0">
                          <a:solidFill>
                            <a:srgbClr val="0000FF"/>
                          </a:solidFill>
                          <a:latin typeface="Cambria Math"/>
                        </a:rPr>
                        <m:t>𝟖</m:t>
                      </m:r>
                    </m:oMath>
                  </m:oMathPara>
                </a14:m>
                <a:endParaRPr lang="en-US" sz="1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1532" y="1887917"/>
                <a:ext cx="990600" cy="307777"/>
              </a:xfrm>
              <a:prstGeom prst="rect">
                <a:avLst/>
              </a:prstGeom>
              <a:blipFill rotWithShape="1">
                <a:blip r:embed="rId7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288620" y="2142529"/>
                <a:ext cx="990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dirty="0" smtClean="0">
                          <a:solidFill>
                            <a:schemeClr val="tx1"/>
                          </a:solidFill>
                          <a:latin typeface="Cambria Math"/>
                        </a:rPr>
                        <m:t>𝒑</m:t>
                      </m:r>
                      <m:r>
                        <a:rPr lang="en-US" sz="1400" b="1" i="1" dirty="0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1400" b="1" i="1" dirty="0" smtClean="0">
                          <a:solidFill>
                            <a:schemeClr val="tx1"/>
                          </a:solidFill>
                          <a:latin typeface="Cambria Math"/>
                        </a:rPr>
                        <m:t>𝟎</m:t>
                      </m:r>
                      <m:r>
                        <a:rPr lang="en-US" sz="1400" b="1" i="1" dirty="0" smtClean="0">
                          <a:solidFill>
                            <a:schemeClr val="tx1"/>
                          </a:solidFill>
                          <a:latin typeface="Cambria Math"/>
                        </a:rPr>
                        <m:t>.</m:t>
                      </m:r>
                      <m:r>
                        <a:rPr lang="en-US" sz="1400" b="1" i="1" dirty="0" smtClean="0">
                          <a:solidFill>
                            <a:schemeClr val="tx1"/>
                          </a:solidFill>
                          <a:latin typeface="Cambria Math"/>
                        </a:rPr>
                        <m:t>𝟕</m:t>
                      </m:r>
                    </m:oMath>
                  </m:oMathPara>
                </a14:m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8620" y="2142529"/>
                <a:ext cx="990600" cy="307777"/>
              </a:xfrm>
              <a:prstGeom prst="rect">
                <a:avLst/>
              </a:prstGeom>
              <a:blipFill rotWithShape="1">
                <a:blip r:embed="rId8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302790" y="2348691"/>
                <a:ext cx="990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dirty="0" smtClean="0">
                          <a:solidFill>
                            <a:srgbClr val="BCBC16"/>
                          </a:solidFill>
                          <a:latin typeface="Cambria Math"/>
                        </a:rPr>
                        <m:t>𝒑</m:t>
                      </m:r>
                      <m:r>
                        <a:rPr lang="en-US" sz="1400" b="1" i="1" dirty="0" smtClean="0">
                          <a:solidFill>
                            <a:srgbClr val="BCBC16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1400" b="1" i="1" dirty="0" smtClean="0">
                          <a:solidFill>
                            <a:srgbClr val="BCBC16"/>
                          </a:solidFill>
                          <a:latin typeface="Cambria Math"/>
                        </a:rPr>
                        <m:t>𝟎</m:t>
                      </m:r>
                      <m:r>
                        <a:rPr lang="en-US" sz="1400" b="1" i="1" dirty="0" smtClean="0">
                          <a:solidFill>
                            <a:srgbClr val="BCBC16"/>
                          </a:solidFill>
                          <a:latin typeface="Cambria Math"/>
                        </a:rPr>
                        <m:t>.</m:t>
                      </m:r>
                      <m:r>
                        <a:rPr lang="en-US" sz="1400" b="1" i="1" dirty="0" smtClean="0">
                          <a:solidFill>
                            <a:srgbClr val="BCBC16"/>
                          </a:solidFill>
                          <a:latin typeface="Cambria Math"/>
                        </a:rPr>
                        <m:t>𝟔</m:t>
                      </m:r>
                    </m:oMath>
                  </m:oMathPara>
                </a14:m>
                <a:endParaRPr lang="en-US" sz="1400" b="1" dirty="0">
                  <a:solidFill>
                    <a:srgbClr val="BCBC16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2790" y="2348691"/>
                <a:ext cx="990600" cy="307777"/>
              </a:xfrm>
              <a:prstGeom prst="rect">
                <a:avLst/>
              </a:prstGeom>
              <a:blipFill rotWithShape="1">
                <a:blip r:embed="rId9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302790" y="2523846"/>
                <a:ext cx="990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dirty="0" smtClean="0">
                          <a:solidFill>
                            <a:srgbClr val="7030A0"/>
                          </a:solidFill>
                          <a:latin typeface="Cambria Math"/>
                        </a:rPr>
                        <m:t>𝒑</m:t>
                      </m:r>
                      <m:r>
                        <a:rPr lang="en-US" sz="1400" b="1" i="1" dirty="0" smtClean="0">
                          <a:solidFill>
                            <a:srgbClr val="7030A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1400" b="1" i="1" dirty="0" smtClean="0">
                          <a:solidFill>
                            <a:srgbClr val="7030A0"/>
                          </a:solidFill>
                          <a:latin typeface="Cambria Math"/>
                        </a:rPr>
                        <m:t>𝟎</m:t>
                      </m:r>
                      <m:r>
                        <a:rPr lang="en-US" sz="1400" b="1" i="1" dirty="0" smtClean="0">
                          <a:solidFill>
                            <a:srgbClr val="7030A0"/>
                          </a:solidFill>
                          <a:latin typeface="Cambria Math"/>
                        </a:rPr>
                        <m:t>.</m:t>
                      </m:r>
                      <m:r>
                        <a:rPr lang="en-US" sz="1400" b="1" i="1" dirty="0" smtClean="0">
                          <a:solidFill>
                            <a:srgbClr val="7030A0"/>
                          </a:solidFill>
                          <a:latin typeface="Cambria Math"/>
                        </a:rPr>
                        <m:t>𝟓</m:t>
                      </m:r>
                    </m:oMath>
                  </m:oMathPara>
                </a14:m>
                <a:endParaRPr lang="en-US" sz="14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2790" y="2523846"/>
                <a:ext cx="990600" cy="307777"/>
              </a:xfrm>
              <a:prstGeom prst="rect">
                <a:avLst/>
              </a:prstGeom>
              <a:blipFill rotWithShape="1">
                <a:blip r:embed="rId10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309877" y="2704027"/>
                <a:ext cx="990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dirty="0" smtClean="0">
                          <a:solidFill>
                            <a:srgbClr val="00B0F0"/>
                          </a:solidFill>
                          <a:latin typeface="Cambria Math"/>
                        </a:rPr>
                        <m:t>𝒑</m:t>
                      </m:r>
                      <m:r>
                        <a:rPr lang="en-US" sz="1400" b="1" i="1" dirty="0" smtClean="0">
                          <a:solidFill>
                            <a:srgbClr val="00B0F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1400" b="1" i="1" dirty="0" smtClean="0">
                          <a:solidFill>
                            <a:srgbClr val="00B0F0"/>
                          </a:solidFill>
                          <a:latin typeface="Cambria Math"/>
                        </a:rPr>
                        <m:t>𝟎</m:t>
                      </m:r>
                      <m:r>
                        <a:rPr lang="en-US" sz="1400" b="1" i="1" dirty="0" smtClean="0">
                          <a:solidFill>
                            <a:srgbClr val="00B0F0"/>
                          </a:solidFill>
                          <a:latin typeface="Cambria Math"/>
                        </a:rPr>
                        <m:t>.</m:t>
                      </m:r>
                      <m:r>
                        <a:rPr lang="en-US" sz="1400" b="1" i="1" dirty="0" smtClean="0">
                          <a:solidFill>
                            <a:srgbClr val="00B0F0"/>
                          </a:solidFill>
                          <a:latin typeface="Cambria Math"/>
                        </a:rPr>
                        <m:t>𝟒</m:t>
                      </m:r>
                    </m:oMath>
                  </m:oMathPara>
                </a14:m>
                <a:endParaRPr lang="en-US" sz="1400" b="1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9877" y="2704027"/>
                <a:ext cx="990600" cy="307777"/>
              </a:xfrm>
              <a:prstGeom prst="rect">
                <a:avLst/>
              </a:prstGeom>
              <a:blipFill rotWithShape="1">
                <a:blip r:embed="rId11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311652" y="2878613"/>
                <a:ext cx="990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dirty="0" smtClean="0">
                          <a:solidFill>
                            <a:srgbClr val="FF0000"/>
                          </a:solidFill>
                          <a:latin typeface="Cambria Math"/>
                        </a:rPr>
                        <m:t>𝒑</m:t>
                      </m:r>
                      <m:r>
                        <a:rPr lang="en-US" sz="1400" b="1" i="1" dirty="0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1400" b="1" i="1" dirty="0" smtClean="0">
                          <a:solidFill>
                            <a:srgbClr val="FF0000"/>
                          </a:solidFill>
                          <a:latin typeface="Cambria Math"/>
                        </a:rPr>
                        <m:t>𝟎</m:t>
                      </m:r>
                      <m:r>
                        <a:rPr lang="en-US" sz="1400" b="1" i="1" dirty="0" smtClean="0">
                          <a:solidFill>
                            <a:srgbClr val="FF0000"/>
                          </a:solidFill>
                          <a:latin typeface="Cambria Math"/>
                        </a:rPr>
                        <m:t>.</m:t>
                      </m:r>
                      <m:r>
                        <a:rPr lang="en-US" sz="1400" b="1" i="1" dirty="0" smtClean="0">
                          <a:solidFill>
                            <a:srgbClr val="FF0000"/>
                          </a:solidFill>
                          <a:latin typeface="Cambria Math"/>
                        </a:rPr>
                        <m:t>𝟑</m:t>
                      </m:r>
                    </m:oMath>
                  </m:oMathPara>
                </a14:m>
                <a:endParaRPr lang="en-US" sz="1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1652" y="2878613"/>
                <a:ext cx="990600" cy="307777"/>
              </a:xfrm>
              <a:prstGeom prst="rect">
                <a:avLst/>
              </a:prstGeom>
              <a:blipFill rotWithShape="1">
                <a:blip r:embed="rId12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7324056" y="3080060"/>
                <a:ext cx="990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dirty="0" smtClean="0">
                          <a:solidFill>
                            <a:schemeClr val="accent6"/>
                          </a:solidFill>
                          <a:latin typeface="Cambria Math"/>
                        </a:rPr>
                        <m:t>𝒑</m:t>
                      </m:r>
                      <m:r>
                        <a:rPr lang="en-US" sz="1400" b="1" i="1" dirty="0" smtClean="0">
                          <a:solidFill>
                            <a:schemeClr val="accent6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1400" b="1" i="1" dirty="0" smtClean="0">
                          <a:solidFill>
                            <a:schemeClr val="accent6"/>
                          </a:solidFill>
                          <a:latin typeface="Cambria Math"/>
                        </a:rPr>
                        <m:t>𝟎</m:t>
                      </m:r>
                      <m:r>
                        <a:rPr lang="en-US" sz="1400" b="1" i="1" dirty="0" smtClean="0">
                          <a:solidFill>
                            <a:schemeClr val="accent6"/>
                          </a:solidFill>
                          <a:latin typeface="Cambria Math"/>
                        </a:rPr>
                        <m:t>.</m:t>
                      </m:r>
                      <m:r>
                        <a:rPr lang="en-US" sz="1400" b="1" i="1" dirty="0" smtClean="0">
                          <a:solidFill>
                            <a:schemeClr val="accent6"/>
                          </a:solidFill>
                          <a:latin typeface="Cambria Math"/>
                        </a:rPr>
                        <m:t>𝟐</m:t>
                      </m:r>
                    </m:oMath>
                  </m:oMathPara>
                </a14:m>
                <a:endParaRPr lang="en-US" sz="1400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4056" y="3080060"/>
                <a:ext cx="990600" cy="307777"/>
              </a:xfrm>
              <a:prstGeom prst="rect">
                <a:avLst/>
              </a:prstGeom>
              <a:blipFill rotWithShape="1">
                <a:blip r:embed="rId13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7324056" y="3302773"/>
                <a:ext cx="990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dirty="0" smtClean="0">
                          <a:solidFill>
                            <a:srgbClr val="0000FF"/>
                          </a:solidFill>
                          <a:latin typeface="Cambria Math"/>
                        </a:rPr>
                        <m:t>𝒑</m:t>
                      </m:r>
                      <m:r>
                        <a:rPr lang="en-US" sz="1400" b="1" i="1" dirty="0" smtClean="0">
                          <a:solidFill>
                            <a:srgbClr val="0000FF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1400" b="1" i="1" dirty="0" smtClean="0">
                          <a:solidFill>
                            <a:srgbClr val="0000FF"/>
                          </a:solidFill>
                          <a:latin typeface="Cambria Math"/>
                        </a:rPr>
                        <m:t>𝟎</m:t>
                      </m:r>
                      <m:r>
                        <a:rPr lang="en-US" sz="1400" b="1" i="1" dirty="0" smtClean="0">
                          <a:solidFill>
                            <a:srgbClr val="0000FF"/>
                          </a:solidFill>
                          <a:latin typeface="Cambria Math"/>
                        </a:rPr>
                        <m:t>.</m:t>
                      </m:r>
                      <m:r>
                        <a:rPr lang="en-US" sz="1400" b="1" i="1" dirty="0" smtClean="0">
                          <a:solidFill>
                            <a:srgbClr val="0000FF"/>
                          </a:solidFill>
                          <a:latin typeface="Cambria Math"/>
                        </a:rPr>
                        <m:t>𝟏</m:t>
                      </m:r>
                    </m:oMath>
                  </m:oMathPara>
                </a14:m>
                <a:endParaRPr lang="en-US" sz="1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4056" y="3302773"/>
                <a:ext cx="990600" cy="307777"/>
              </a:xfrm>
              <a:prstGeom prst="rect">
                <a:avLst/>
              </a:prstGeom>
              <a:blipFill rotWithShape="1">
                <a:blip r:embed="rId14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7269130" y="4330998"/>
                <a:ext cx="990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dirty="0" smtClean="0">
                          <a:solidFill>
                            <a:schemeClr val="accent6"/>
                          </a:solidFill>
                          <a:latin typeface="Cambria Math"/>
                        </a:rPr>
                        <m:t>𝒑</m:t>
                      </m:r>
                      <m:r>
                        <a:rPr lang="en-US" sz="1400" b="1" i="1" dirty="0" smtClean="0">
                          <a:solidFill>
                            <a:schemeClr val="accent6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1400" b="1" i="1" dirty="0" smtClean="0">
                          <a:solidFill>
                            <a:schemeClr val="accent6"/>
                          </a:solidFill>
                          <a:latin typeface="Cambria Math"/>
                        </a:rPr>
                        <m:t>𝟎</m:t>
                      </m:r>
                      <m:r>
                        <a:rPr lang="en-US" sz="1400" b="1" i="1" dirty="0" smtClean="0">
                          <a:solidFill>
                            <a:schemeClr val="accent6"/>
                          </a:solidFill>
                          <a:latin typeface="Cambria Math"/>
                        </a:rPr>
                        <m:t>.</m:t>
                      </m:r>
                      <m:r>
                        <a:rPr lang="en-US" sz="1400" b="1" i="1" dirty="0" smtClean="0">
                          <a:solidFill>
                            <a:schemeClr val="accent6"/>
                          </a:solidFill>
                          <a:latin typeface="Cambria Math"/>
                        </a:rPr>
                        <m:t>𝟗</m:t>
                      </m:r>
                    </m:oMath>
                  </m:oMathPara>
                </a14:m>
                <a:endParaRPr lang="en-US" sz="1400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9130" y="4330998"/>
                <a:ext cx="990600" cy="307777"/>
              </a:xfrm>
              <a:prstGeom prst="rect">
                <a:avLst/>
              </a:prstGeom>
              <a:blipFill rotWithShape="1">
                <a:blip r:embed="rId15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272676" y="4585610"/>
                <a:ext cx="990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dirty="0" smtClean="0">
                          <a:solidFill>
                            <a:srgbClr val="0000FF"/>
                          </a:solidFill>
                          <a:latin typeface="Cambria Math"/>
                        </a:rPr>
                        <m:t>𝒑</m:t>
                      </m:r>
                      <m:r>
                        <a:rPr lang="en-US" sz="1400" b="1" i="1" dirty="0" smtClean="0">
                          <a:solidFill>
                            <a:srgbClr val="0000FF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1400" b="1" i="1" dirty="0" smtClean="0">
                          <a:solidFill>
                            <a:srgbClr val="0000FF"/>
                          </a:solidFill>
                          <a:latin typeface="Cambria Math"/>
                        </a:rPr>
                        <m:t>𝟎</m:t>
                      </m:r>
                      <m:r>
                        <a:rPr lang="en-US" sz="1400" b="1" i="1" dirty="0" smtClean="0">
                          <a:solidFill>
                            <a:srgbClr val="0000FF"/>
                          </a:solidFill>
                          <a:latin typeface="Cambria Math"/>
                        </a:rPr>
                        <m:t>.</m:t>
                      </m:r>
                      <m:r>
                        <a:rPr lang="en-US" sz="1400" b="1" i="1" dirty="0" smtClean="0">
                          <a:solidFill>
                            <a:srgbClr val="0000FF"/>
                          </a:solidFill>
                          <a:latin typeface="Cambria Math"/>
                        </a:rPr>
                        <m:t>𝟖</m:t>
                      </m:r>
                    </m:oMath>
                  </m:oMathPara>
                </a14:m>
                <a:endParaRPr lang="en-US" sz="1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2676" y="4585610"/>
                <a:ext cx="990600" cy="307777"/>
              </a:xfrm>
              <a:prstGeom prst="rect">
                <a:avLst/>
              </a:prstGeom>
              <a:blipFill rotWithShape="1">
                <a:blip r:embed="rId16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279764" y="4744525"/>
                <a:ext cx="990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dirty="0" smtClean="0">
                          <a:solidFill>
                            <a:schemeClr val="tx1"/>
                          </a:solidFill>
                          <a:latin typeface="Cambria Math"/>
                        </a:rPr>
                        <m:t>𝒑</m:t>
                      </m:r>
                      <m:r>
                        <a:rPr lang="en-US" sz="1400" b="1" i="1" dirty="0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1400" b="1" i="1" dirty="0" smtClean="0">
                          <a:solidFill>
                            <a:schemeClr val="tx1"/>
                          </a:solidFill>
                          <a:latin typeface="Cambria Math"/>
                        </a:rPr>
                        <m:t>𝟎</m:t>
                      </m:r>
                      <m:r>
                        <a:rPr lang="en-US" sz="1400" b="1" i="1" dirty="0" smtClean="0">
                          <a:solidFill>
                            <a:schemeClr val="tx1"/>
                          </a:solidFill>
                          <a:latin typeface="Cambria Math"/>
                        </a:rPr>
                        <m:t>.</m:t>
                      </m:r>
                      <m:r>
                        <a:rPr lang="en-US" sz="1400" b="1" i="1" dirty="0" smtClean="0">
                          <a:solidFill>
                            <a:schemeClr val="tx1"/>
                          </a:solidFill>
                          <a:latin typeface="Cambria Math"/>
                        </a:rPr>
                        <m:t>𝟕</m:t>
                      </m:r>
                    </m:oMath>
                  </m:oMathPara>
                </a14:m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9764" y="4744525"/>
                <a:ext cx="990600" cy="307777"/>
              </a:xfrm>
              <a:prstGeom prst="rect">
                <a:avLst/>
              </a:prstGeom>
              <a:blipFill rotWithShape="1">
                <a:blip r:embed="rId17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7283301" y="4897522"/>
                <a:ext cx="990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dirty="0" smtClean="0">
                          <a:solidFill>
                            <a:srgbClr val="BCBC16"/>
                          </a:solidFill>
                          <a:latin typeface="Cambria Math"/>
                        </a:rPr>
                        <m:t>𝒑</m:t>
                      </m:r>
                      <m:r>
                        <a:rPr lang="en-US" sz="1400" b="1" i="1" dirty="0" smtClean="0">
                          <a:solidFill>
                            <a:srgbClr val="BCBC16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1400" b="1" i="1" dirty="0" smtClean="0">
                          <a:solidFill>
                            <a:srgbClr val="BCBC16"/>
                          </a:solidFill>
                          <a:latin typeface="Cambria Math"/>
                        </a:rPr>
                        <m:t>𝟎</m:t>
                      </m:r>
                      <m:r>
                        <a:rPr lang="en-US" sz="1400" b="1" i="1" dirty="0" smtClean="0">
                          <a:solidFill>
                            <a:srgbClr val="BCBC16"/>
                          </a:solidFill>
                          <a:latin typeface="Cambria Math"/>
                        </a:rPr>
                        <m:t>.</m:t>
                      </m:r>
                      <m:r>
                        <a:rPr lang="en-US" sz="1400" b="1" i="1" dirty="0" smtClean="0">
                          <a:solidFill>
                            <a:srgbClr val="BCBC16"/>
                          </a:solidFill>
                          <a:latin typeface="Cambria Math"/>
                        </a:rPr>
                        <m:t>𝟔</m:t>
                      </m:r>
                    </m:oMath>
                  </m:oMathPara>
                </a14:m>
                <a:endParaRPr lang="en-US" sz="1400" b="1" dirty="0">
                  <a:solidFill>
                    <a:srgbClr val="BCBC16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3301" y="4897522"/>
                <a:ext cx="990600" cy="307777"/>
              </a:xfrm>
              <a:prstGeom prst="rect">
                <a:avLst/>
              </a:prstGeom>
              <a:blipFill rotWithShape="1">
                <a:blip r:embed="rId9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7293934" y="5040778"/>
                <a:ext cx="990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dirty="0" smtClean="0">
                          <a:solidFill>
                            <a:srgbClr val="7030A0"/>
                          </a:solidFill>
                          <a:latin typeface="Cambria Math"/>
                        </a:rPr>
                        <m:t>𝒑</m:t>
                      </m:r>
                      <m:r>
                        <a:rPr lang="en-US" sz="1400" b="1" i="1" dirty="0" smtClean="0">
                          <a:solidFill>
                            <a:srgbClr val="7030A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1400" b="1" i="1" dirty="0" smtClean="0">
                          <a:solidFill>
                            <a:srgbClr val="7030A0"/>
                          </a:solidFill>
                          <a:latin typeface="Cambria Math"/>
                        </a:rPr>
                        <m:t>𝟎</m:t>
                      </m:r>
                      <m:r>
                        <a:rPr lang="en-US" sz="1400" b="1" i="1" dirty="0" smtClean="0">
                          <a:solidFill>
                            <a:srgbClr val="7030A0"/>
                          </a:solidFill>
                          <a:latin typeface="Cambria Math"/>
                        </a:rPr>
                        <m:t>.</m:t>
                      </m:r>
                      <m:r>
                        <a:rPr lang="en-US" sz="1400" b="1" i="1" dirty="0" smtClean="0">
                          <a:solidFill>
                            <a:srgbClr val="7030A0"/>
                          </a:solidFill>
                          <a:latin typeface="Cambria Math"/>
                        </a:rPr>
                        <m:t>𝟓</m:t>
                      </m:r>
                    </m:oMath>
                  </m:oMathPara>
                </a14:m>
                <a:endParaRPr lang="en-US" sz="14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3934" y="5040778"/>
                <a:ext cx="990600" cy="307777"/>
              </a:xfrm>
              <a:prstGeom prst="rect">
                <a:avLst/>
              </a:prstGeom>
              <a:blipFill rotWithShape="1">
                <a:blip r:embed="rId18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301021" y="5189060"/>
                <a:ext cx="990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dirty="0" smtClean="0">
                          <a:solidFill>
                            <a:srgbClr val="00B0F0"/>
                          </a:solidFill>
                          <a:latin typeface="Cambria Math"/>
                        </a:rPr>
                        <m:t>𝒑</m:t>
                      </m:r>
                      <m:r>
                        <a:rPr lang="en-US" sz="1400" b="1" i="1" dirty="0" smtClean="0">
                          <a:solidFill>
                            <a:srgbClr val="00B0F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1400" b="1" i="1" dirty="0" smtClean="0">
                          <a:solidFill>
                            <a:srgbClr val="00B0F0"/>
                          </a:solidFill>
                          <a:latin typeface="Cambria Math"/>
                        </a:rPr>
                        <m:t>𝟎</m:t>
                      </m:r>
                      <m:r>
                        <a:rPr lang="en-US" sz="1400" b="1" i="1" dirty="0" smtClean="0">
                          <a:solidFill>
                            <a:srgbClr val="00B0F0"/>
                          </a:solidFill>
                          <a:latin typeface="Cambria Math"/>
                        </a:rPr>
                        <m:t>.</m:t>
                      </m:r>
                      <m:r>
                        <a:rPr lang="en-US" sz="1400" b="1" i="1" dirty="0" smtClean="0">
                          <a:solidFill>
                            <a:srgbClr val="00B0F0"/>
                          </a:solidFill>
                          <a:latin typeface="Cambria Math"/>
                        </a:rPr>
                        <m:t>𝟒</m:t>
                      </m:r>
                    </m:oMath>
                  </m:oMathPara>
                </a14:m>
                <a:endParaRPr lang="en-US" sz="1400" b="1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1021" y="5189060"/>
                <a:ext cx="990600" cy="307777"/>
              </a:xfrm>
              <a:prstGeom prst="rect">
                <a:avLst/>
              </a:prstGeom>
              <a:blipFill rotWithShape="1">
                <a:blip r:embed="rId19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7302796" y="5325136"/>
                <a:ext cx="990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dirty="0" smtClean="0">
                          <a:solidFill>
                            <a:srgbClr val="FF0000"/>
                          </a:solidFill>
                          <a:latin typeface="Cambria Math"/>
                        </a:rPr>
                        <m:t>𝒑</m:t>
                      </m:r>
                      <m:r>
                        <a:rPr lang="en-US" sz="1400" b="1" i="1" dirty="0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1400" b="1" i="1" dirty="0" smtClean="0">
                          <a:solidFill>
                            <a:srgbClr val="FF0000"/>
                          </a:solidFill>
                          <a:latin typeface="Cambria Math"/>
                        </a:rPr>
                        <m:t>𝟎</m:t>
                      </m:r>
                      <m:r>
                        <a:rPr lang="en-US" sz="1400" b="1" i="1" dirty="0" smtClean="0">
                          <a:solidFill>
                            <a:srgbClr val="FF0000"/>
                          </a:solidFill>
                          <a:latin typeface="Cambria Math"/>
                        </a:rPr>
                        <m:t>.</m:t>
                      </m:r>
                      <m:r>
                        <a:rPr lang="en-US" sz="1400" b="1" i="1" dirty="0" smtClean="0">
                          <a:solidFill>
                            <a:srgbClr val="FF0000"/>
                          </a:solidFill>
                          <a:latin typeface="Cambria Math"/>
                        </a:rPr>
                        <m:t>𝟑</m:t>
                      </m:r>
                    </m:oMath>
                  </m:oMathPara>
                </a14:m>
                <a:endParaRPr lang="en-US" sz="1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2796" y="5325136"/>
                <a:ext cx="990600" cy="307777"/>
              </a:xfrm>
              <a:prstGeom prst="rect">
                <a:avLst/>
              </a:prstGeom>
              <a:blipFill rotWithShape="1">
                <a:blip r:embed="rId20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7293934" y="5458763"/>
                <a:ext cx="990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dirty="0" smtClean="0">
                          <a:solidFill>
                            <a:schemeClr val="accent6"/>
                          </a:solidFill>
                          <a:latin typeface="Cambria Math"/>
                        </a:rPr>
                        <m:t>𝒑</m:t>
                      </m:r>
                      <m:r>
                        <a:rPr lang="en-US" sz="1400" b="1" i="1" dirty="0" smtClean="0">
                          <a:solidFill>
                            <a:schemeClr val="accent6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1400" b="1" i="1" dirty="0" smtClean="0">
                          <a:solidFill>
                            <a:schemeClr val="accent6"/>
                          </a:solidFill>
                          <a:latin typeface="Cambria Math"/>
                        </a:rPr>
                        <m:t>𝟎</m:t>
                      </m:r>
                      <m:r>
                        <a:rPr lang="en-US" sz="1400" b="1" i="1" dirty="0" smtClean="0">
                          <a:solidFill>
                            <a:schemeClr val="accent6"/>
                          </a:solidFill>
                          <a:latin typeface="Cambria Math"/>
                        </a:rPr>
                        <m:t>.</m:t>
                      </m:r>
                      <m:r>
                        <a:rPr lang="en-US" sz="1400" b="1" i="1" dirty="0" smtClean="0">
                          <a:solidFill>
                            <a:schemeClr val="accent6"/>
                          </a:solidFill>
                          <a:latin typeface="Cambria Math"/>
                        </a:rPr>
                        <m:t>𝟐</m:t>
                      </m:r>
                    </m:oMath>
                  </m:oMathPara>
                </a14:m>
                <a:endParaRPr lang="en-US" sz="1400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3934" y="5458763"/>
                <a:ext cx="990600" cy="307777"/>
              </a:xfrm>
              <a:prstGeom prst="rect">
                <a:avLst/>
              </a:prstGeom>
              <a:blipFill rotWithShape="1">
                <a:blip r:embed="rId21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7304567" y="5628311"/>
                <a:ext cx="990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dirty="0" smtClean="0">
                          <a:solidFill>
                            <a:srgbClr val="0000FF"/>
                          </a:solidFill>
                          <a:latin typeface="Cambria Math"/>
                        </a:rPr>
                        <m:t>𝒑</m:t>
                      </m:r>
                      <m:r>
                        <a:rPr lang="en-US" sz="1400" b="1" i="1" dirty="0" smtClean="0">
                          <a:solidFill>
                            <a:srgbClr val="0000FF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1400" b="1" i="1" dirty="0" smtClean="0">
                          <a:solidFill>
                            <a:srgbClr val="0000FF"/>
                          </a:solidFill>
                          <a:latin typeface="Cambria Math"/>
                        </a:rPr>
                        <m:t>𝟎</m:t>
                      </m:r>
                      <m:r>
                        <a:rPr lang="en-US" sz="1400" b="1" i="1" dirty="0" smtClean="0">
                          <a:solidFill>
                            <a:srgbClr val="0000FF"/>
                          </a:solidFill>
                          <a:latin typeface="Cambria Math"/>
                        </a:rPr>
                        <m:t>.</m:t>
                      </m:r>
                      <m:r>
                        <a:rPr lang="en-US" sz="1400" b="1" i="1" dirty="0" smtClean="0">
                          <a:solidFill>
                            <a:srgbClr val="0000FF"/>
                          </a:solidFill>
                          <a:latin typeface="Cambria Math"/>
                        </a:rPr>
                        <m:t>𝟏</m:t>
                      </m:r>
                    </m:oMath>
                  </m:oMathPara>
                </a14:m>
                <a:endParaRPr lang="en-US" sz="1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4567" y="5628311"/>
                <a:ext cx="990600" cy="307777"/>
              </a:xfrm>
              <a:prstGeom prst="rect">
                <a:avLst/>
              </a:prstGeom>
              <a:blipFill rotWithShape="1">
                <a:blip r:embed="rId22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6989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Recurrence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zh-CN" dirty="0"/>
              <a:t>Quantifying the </a:t>
            </a:r>
            <a:r>
              <a:rPr lang="en-US" altLang="zh-CN" i="1" dirty="0">
                <a:solidFill>
                  <a:srgbClr val="0000FF"/>
                </a:solidFill>
              </a:rPr>
              <a:t>topological features of Recurrence Plots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zh-CN" b="1" dirty="0">
                <a:solidFill>
                  <a:srgbClr val="0000FF"/>
                </a:solidFill>
              </a:rPr>
              <a:t>Statistical features </a:t>
            </a:r>
            <a:r>
              <a:rPr lang="en-US" altLang="zh-CN" dirty="0"/>
              <a:t>to quantify certain recurrence patterns from Recurrence Plot (</a:t>
            </a:r>
            <a:r>
              <a:rPr lang="en-US" altLang="zh-CN" sz="2000" dirty="0" err="1"/>
              <a:t>Kantz</a:t>
            </a:r>
            <a:r>
              <a:rPr lang="en-US" altLang="zh-CN" sz="2000" dirty="0"/>
              <a:t>, Marwan, and </a:t>
            </a:r>
            <a:r>
              <a:rPr lang="en-US" altLang="zh-CN" sz="2000" dirty="0" err="1"/>
              <a:t>Kurths</a:t>
            </a:r>
            <a:r>
              <a:rPr lang="en-US" altLang="zh-CN" sz="2000" dirty="0"/>
              <a:t> et al.</a:t>
            </a:r>
            <a:r>
              <a:rPr lang="en-US" altLang="zh-CN" dirty="0"/>
              <a:t>):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Recurrence rate (%REC)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Determinism (%DET)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 err="1"/>
              <a:t>Linemax</a:t>
            </a:r>
            <a:r>
              <a:rPr lang="en-US" sz="2000" dirty="0"/>
              <a:t> (LMAX)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Entropy (ENT)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 err="1"/>
              <a:t>Laminarity</a:t>
            </a:r>
            <a:r>
              <a:rPr lang="en-US" sz="2000" dirty="0"/>
              <a:t> (%LAM)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Trapping time (TT)</a:t>
            </a:r>
            <a:endParaRPr lang="en-US" b="1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rgbClr val="0000FF"/>
                </a:solidFill>
              </a:rPr>
              <a:t>Diagonal structures </a:t>
            </a:r>
            <a:r>
              <a:rPr lang="en-US" dirty="0"/>
              <a:t>(first four) and </a:t>
            </a:r>
            <a:r>
              <a:rPr lang="en-US" b="1" dirty="0">
                <a:solidFill>
                  <a:srgbClr val="0000FF"/>
                </a:solidFill>
              </a:rPr>
              <a:t>vertical structures</a:t>
            </a:r>
            <a:r>
              <a:rPr lang="en-US" dirty="0"/>
              <a:t> (last two) in the recurrence plot</a:t>
            </a:r>
          </a:p>
        </p:txBody>
      </p:sp>
    </p:spTree>
    <p:extLst>
      <p:ext uri="{BB962C8B-B14F-4D97-AF65-F5344CB8AC3E}">
        <p14:creationId xmlns:p14="http://schemas.microsoft.com/office/powerpoint/2010/main" val="23920238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RQA − Histogram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6466083"/>
            <a:ext cx="457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N. Marwan, </a:t>
            </a:r>
            <a:r>
              <a:rPr lang="en-US" sz="1400" u="sng" dirty="0">
                <a:solidFill>
                  <a:srgbClr val="0000FF"/>
                </a:solidFill>
              </a:rPr>
              <a:t>http://www.recurrence-plot.tk/</a:t>
            </a:r>
          </a:p>
        </p:txBody>
      </p:sp>
      <p:pic>
        <p:nvPicPr>
          <p:cNvPr id="4" name="RP-Histogram_baofeng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6828" r="17150"/>
          <a:stretch/>
        </p:blipFill>
        <p:spPr>
          <a:xfrm>
            <a:off x="1842052" y="1066800"/>
            <a:ext cx="5854148" cy="5486400"/>
          </a:xfrm>
        </p:spPr>
      </p:pic>
    </p:spTree>
    <p:extLst>
      <p:ext uri="{BB962C8B-B14F-4D97-AF65-F5344CB8AC3E}">
        <p14:creationId xmlns:p14="http://schemas.microsoft.com/office/powerpoint/2010/main" val="306291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Relevant Publications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876800"/>
          </a:xfrm>
        </p:spPr>
        <p:txBody>
          <a:bodyPr/>
          <a:lstStyle/>
          <a:p>
            <a:pPr lvl="0"/>
            <a:r>
              <a:rPr lang="en-US" sz="2000" b="1" dirty="0"/>
              <a:t>H. Yang*</a:t>
            </a:r>
            <a:r>
              <a:rPr lang="en-US" sz="2000" dirty="0"/>
              <a:t>, “Multiscale Recurrence Quantification Analysis of Spatial Vectorcardiogram (VCG) Signals,” </a:t>
            </a:r>
            <a:r>
              <a:rPr lang="en-US" sz="2000" b="1" i="1" dirty="0"/>
              <a:t>IEEE Transactions on Biomedical Engineering</a:t>
            </a:r>
            <a:r>
              <a:rPr lang="en-US" sz="2000" dirty="0"/>
              <a:t>, Vol. 58, No. 2, p339-347, 2011, </a:t>
            </a:r>
            <a:r>
              <a:rPr lang="en-US" sz="2000" dirty="0">
                <a:hlinkClick r:id="rId2"/>
              </a:rPr>
              <a:t>DOI: </a:t>
            </a:r>
            <a:r>
              <a:rPr lang="en-US" sz="2000" u="sng" dirty="0">
                <a:hlinkClick r:id="rId2"/>
              </a:rPr>
              <a:t>10.1109/TBME.2010.2063704</a:t>
            </a:r>
            <a:endParaRPr lang="en-US" sz="2000" dirty="0"/>
          </a:p>
          <a:p>
            <a:pPr lvl="0"/>
            <a:r>
              <a:rPr lang="en-US" sz="2000" dirty="0"/>
              <a:t>Y. Chen</a:t>
            </a:r>
            <a:r>
              <a:rPr lang="en-US" sz="2000" baseline="30000" dirty="0"/>
              <a:t>†</a:t>
            </a:r>
            <a:r>
              <a:rPr lang="en-US" sz="2000" dirty="0"/>
              <a:t> and </a:t>
            </a:r>
            <a:r>
              <a:rPr lang="en-US" sz="2000" b="1" dirty="0"/>
              <a:t>H. Yang*</a:t>
            </a:r>
            <a:r>
              <a:rPr lang="en-US" sz="2000" dirty="0"/>
              <a:t>, "Multiscale recurrence analysis of long-term nonlinear and nonstationary time series," </a:t>
            </a:r>
            <a:r>
              <a:rPr lang="en-US" sz="2000" b="1" i="1" dirty="0"/>
              <a:t>Chaos, Solitons and Fractals</a:t>
            </a:r>
            <a:r>
              <a:rPr lang="en-US" sz="2000" dirty="0"/>
              <a:t>, Vol. 45, No. 7, p978-987, 2012, DOI: </a:t>
            </a:r>
            <a:r>
              <a:rPr lang="en-US" sz="2000" u="sng" dirty="0">
                <a:hlinkClick r:id="rId3"/>
              </a:rPr>
              <a:t>10.1016/j.chaos.2012.03.013</a:t>
            </a:r>
            <a:endParaRPr lang="en-US" sz="2000" dirty="0"/>
          </a:p>
          <a:p>
            <a:pPr>
              <a:spcBef>
                <a:spcPts val="1200"/>
              </a:spcBef>
            </a:pPr>
            <a:r>
              <a:rPr lang="en-US" sz="2000" b="1" dirty="0"/>
              <a:t>H. Yang*</a:t>
            </a:r>
            <a:r>
              <a:rPr lang="en-US" sz="2000" dirty="0"/>
              <a:t>, S. T. S. Bukkapatnam, and L. G. Barajas, “Local recurrence model for performance prediction and prognostics in nonlinear and nonstationary systems,”</a:t>
            </a:r>
            <a:r>
              <a:rPr lang="en-US" sz="2000" i="1" dirty="0"/>
              <a:t> </a:t>
            </a:r>
            <a:r>
              <a:rPr lang="en-US" sz="2000" b="1" i="1" dirty="0"/>
              <a:t>Pattern Recognition</a:t>
            </a:r>
            <a:r>
              <a:rPr lang="en-US" sz="2000" dirty="0"/>
              <a:t>, Vol. 44, No. 8, p1834-1840, 2011, </a:t>
            </a:r>
            <a:r>
              <a:rPr lang="en-US" sz="2000" dirty="0">
                <a:hlinkClick r:id="rId4"/>
              </a:rPr>
              <a:t> DOI: </a:t>
            </a:r>
            <a:r>
              <a:rPr lang="en-US" sz="2000" u="sng" dirty="0">
                <a:hlinkClick r:id="rId4"/>
              </a:rPr>
              <a:t>10.1016/j.patcog.2011.01.010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60660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789" y="220211"/>
            <a:ext cx="6392412" cy="685800"/>
          </a:xfrm>
        </p:spPr>
        <p:txBody>
          <a:bodyPr/>
          <a:lstStyle/>
          <a:p>
            <a:r>
              <a:rPr lang="en-US" sz="3200" dirty="0"/>
              <a:t>Recurrence Quantification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43000"/>
                <a:ext cx="8229600" cy="5486400"/>
              </a:xfrm>
            </p:spPr>
            <p:txBody>
              <a:bodyPr/>
              <a:lstStyle/>
              <a:p>
                <a:r>
                  <a:rPr lang="en-US" b="1" dirty="0">
                    <a:solidFill>
                      <a:srgbClr val="0000FF"/>
                    </a:solidFill>
                  </a:rPr>
                  <a:t>Recurrence rate</a:t>
                </a:r>
              </a:p>
              <a:p>
                <a:pPr lvl="1"/>
                <a:r>
                  <a:rPr lang="en-US" sz="2000" dirty="0"/>
                  <a:t>The percentage of recurrence points in an RP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𝑅𝑅</m:t>
                      </m:r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nary>
                        <m:naryPr>
                          <m:chr m:val="∑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𝑗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𝑁</m:t>
                          </m:r>
                        </m:sup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𝑅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𝑗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r>
                  <a:rPr lang="en-US" b="1" dirty="0">
                    <a:solidFill>
                      <a:srgbClr val="0000FF"/>
                    </a:solidFill>
                  </a:rPr>
                  <a:t>Determinism</a:t>
                </a:r>
              </a:p>
              <a:p>
                <a:pPr lvl="1"/>
                <a:r>
                  <a:rPr lang="en-US" sz="2000" dirty="0"/>
                  <a:t>The percentage of recurrence points which form the diagonal lines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𝐷𝐸𝑇</m:t>
                      </m:r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000" b="0" i="1" smtClean="0">
                                  <a:latin typeface="Cambria Math"/>
                                </a:rPr>
                                <m:t>𝑙</m:t>
                              </m:r>
                              <m:r>
                                <a:rPr lang="en-US" sz="2000" b="0" i="1" smtClean="0">
                                  <a:latin typeface="Cambria Math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𝑙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𝑚𝑖𝑛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sz="2000" b="0" i="1" smtClean="0">
                                  <a:latin typeface="Cambria Math"/>
                                </a:rPr>
                                <m:t>𝑁</m:t>
                              </m:r>
                            </m:sup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𝑙𝑃</m:t>
                              </m:r>
                              <m:r>
                                <a:rPr lang="en-US" sz="2000" b="0" i="1" smtClean="0"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sz="2000" b="0" i="1" smtClean="0">
                                  <a:latin typeface="Cambria Math"/>
                                </a:rPr>
                                <m:t>𝑙</m:t>
                              </m:r>
                              <m:r>
                                <a:rPr lang="en-US" sz="2000" b="0" i="1" smtClean="0">
                                  <a:latin typeface="Cambria Math"/>
                                </a:rPr>
                                <m:t>)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000" i="1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𝑗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/>
                                </a:rPr>
                                <m:t>𝑁</m:t>
                              </m:r>
                            </m:sup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𝑅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𝑗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)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sz="200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/>
                      </a:rPr>
                      <m:t>𝑃</m:t>
                    </m:r>
                    <m:r>
                      <a:rPr lang="en-US" sz="2000" i="1" dirty="0" smtClean="0">
                        <a:latin typeface="Cambria Math"/>
                      </a:rPr>
                      <m:t>(</m:t>
                    </m:r>
                    <m:r>
                      <a:rPr lang="en-US" sz="2000" i="1" dirty="0" smtClean="0">
                        <a:latin typeface="Cambria Math"/>
                      </a:rPr>
                      <m:t>𝑙</m:t>
                    </m:r>
                    <m:r>
                      <a:rPr lang="en-US" sz="2000" i="1" dirty="0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sz="2000" dirty="0"/>
                  <a:t> is the histogram of the diagonal lines</a:t>
                </a:r>
              </a:p>
              <a:p>
                <a:r>
                  <a:rPr lang="en-US" b="1" dirty="0">
                    <a:solidFill>
                      <a:srgbClr val="0000FF"/>
                    </a:solidFill>
                  </a:rPr>
                  <a:t>Linemax</a:t>
                </a:r>
              </a:p>
              <a:p>
                <a:pPr lvl="1"/>
                <a:r>
                  <a:rPr lang="en-US" sz="2000" dirty="0"/>
                  <a:t>The length of the longest diagonal line,</a:t>
                </a:r>
                <a:r>
                  <a:rPr lang="en-US" altLang="zh-CN" sz="2000" dirty="0"/>
                  <a:t> which is related to the inverse of the largest positive </a:t>
                </a:r>
                <a:r>
                  <a:rPr lang="en-US" altLang="zh-CN" sz="2000" dirty="0" err="1"/>
                  <a:t>lyapunov</a:t>
                </a:r>
                <a:r>
                  <a:rPr lang="en-US" altLang="zh-CN" sz="2000" dirty="0"/>
                  <a:t> exponent.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/>
                        </a:rPr>
                        <m:t>𝐿𝑀𝐴𝑋</m:t>
                      </m:r>
                      <m:r>
                        <a:rPr lang="en-US" sz="2000" i="1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>
                          <a:latin typeface="Cambria Math"/>
                        </a:rPr>
                        <m:t>max</m:t>
                      </m:r>
                      <m:r>
                        <a:rPr lang="en-US" sz="2000" i="1">
                          <a:latin typeface="Cambria Math"/>
                        </a:rPr>
                        <m:t>⁡({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𝑙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sz="2000" i="1">
                          <a:latin typeface="Cambria Math"/>
                        </a:rPr>
                        <m:t>;</m:t>
                      </m:r>
                      <m:r>
                        <a:rPr lang="en-US" sz="2000" i="1">
                          <a:latin typeface="Cambria Math"/>
                        </a:rPr>
                        <m:t>𝑖</m:t>
                      </m:r>
                      <m:r>
                        <a:rPr lang="en-US" sz="2000" i="1">
                          <a:latin typeface="Cambria Math"/>
                        </a:rPr>
                        <m:t>=1,⋯,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𝑙</m:t>
                          </m:r>
                        </m:sub>
                      </m:sSub>
                      <m:r>
                        <a:rPr lang="en-US" sz="2000" i="1">
                          <a:latin typeface="Cambria Math"/>
                        </a:rPr>
                        <m:t>})</m:t>
                      </m:r>
                    </m:oMath>
                  </m:oMathPara>
                </a14:m>
                <a:endParaRPr lang="en-US" sz="2000" dirty="0"/>
              </a:p>
              <a:p>
                <a:pPr marL="457200" lvl="1" indent="0">
                  <a:buNone/>
                </a:pPr>
                <a:r>
                  <a:rPr lang="en-US" altLang="zh-CN" sz="2000" dirty="0"/>
                  <a:t>The shorter the LMAX, the more chaotic (less stable) the signal.</a:t>
                </a:r>
              </a:p>
              <a:p>
                <a:pPr marL="457200" lvl="1" indent="0">
                  <a:buNone/>
                </a:pPr>
                <a:endParaRPr lang="en-US" sz="2000" dirty="0"/>
              </a:p>
              <a:p>
                <a:pPr lvl="1"/>
                <a:endParaRPr lang="en-US" dirty="0"/>
              </a:p>
              <a:p>
                <a:pPr marL="857250" lvl="2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43000"/>
                <a:ext cx="8229600" cy="5486400"/>
              </a:xfrm>
              <a:blipFill rotWithShape="1">
                <a:blip r:embed="rId3"/>
                <a:stretch>
                  <a:fillRect l="-1037" t="-1000" b="-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4440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RQA (cont.)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>
                    <a:solidFill>
                      <a:srgbClr val="0000FF"/>
                    </a:solidFill>
                  </a:rPr>
                  <a:t>Entropy</a:t>
                </a:r>
              </a:p>
              <a:p>
                <a:pPr lvl="1"/>
                <a:r>
                  <a:rPr lang="en-US" sz="2000" dirty="0"/>
                  <a:t>The Shannon information entropy - the probability distribution of the diagonal line lengths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/>
                      </a:rPr>
                      <m:t>𝑃</m:t>
                    </m:r>
                    <m:r>
                      <a:rPr lang="en-US" sz="2000" i="1" dirty="0" smtClean="0">
                        <a:latin typeface="Cambria Math"/>
                      </a:rPr>
                      <m:t>(</m:t>
                    </m:r>
                    <m:r>
                      <a:rPr lang="en-US" sz="2000" i="1" dirty="0" smtClean="0">
                        <a:latin typeface="Cambria Math"/>
                      </a:rPr>
                      <m:t>𝑙</m:t>
                    </m:r>
                    <m:r>
                      <a:rPr lang="en-US" sz="2000" i="1" dirty="0" smtClean="0">
                        <a:latin typeface="Cambria Math"/>
                      </a:rPr>
                      <m:t>)</m:t>
                    </m:r>
                  </m:oMath>
                </a14:m>
                <a:endParaRPr lang="en-US" sz="200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</a:rPr>
                      <m:t>𝐸𝑁𝑇</m:t>
                    </m:r>
                    <m:r>
                      <a:rPr lang="en-US" sz="2000" b="0" i="1" smtClean="0">
                        <a:latin typeface="Cambria Math"/>
                      </a:rPr>
                      <m:t>=−</m:t>
                    </m:r>
                    <m:nary>
                      <m:naryPr>
                        <m:chr m:val="∑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000" b="0" i="1" smtClean="0">
                            <a:latin typeface="Cambria Math"/>
                          </a:rPr>
                          <m:t>𝑙</m:t>
                        </m:r>
                        <m:r>
                          <a:rPr lang="en-US" sz="2000" b="0" i="1" smtClean="0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𝑙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𝑚𝑖𝑛</m:t>
                            </m:r>
                          </m:sub>
                        </m:sSub>
                      </m:sub>
                      <m:sup>
                        <m:r>
                          <a:rPr lang="en-US" sz="2000" b="0" i="1" smtClean="0">
                            <a:latin typeface="Cambria Math"/>
                          </a:rPr>
                          <m:t>𝑁</m:t>
                        </m:r>
                      </m:sup>
                      <m:e>
                        <m:r>
                          <a:rPr lang="en-US" sz="2000" b="0" i="1" smtClean="0">
                            <a:latin typeface="Cambria Math"/>
                          </a:rPr>
                          <m:t>𝑝</m:t>
                        </m:r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𝑙</m:t>
                            </m:r>
                          </m:e>
                        </m:d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/>
                          </a:rPr>
                          <m:t>ln</m:t>
                        </m:r>
                        <m:r>
                          <a:rPr lang="en-US" sz="2000" b="0" i="1" smtClean="0">
                            <a:latin typeface="Cambria Math"/>
                          </a:rPr>
                          <m:t>𝑝</m:t>
                        </m:r>
                        <m:r>
                          <a:rPr lang="en-US" sz="2000" b="0" i="1" smtClean="0">
                            <a:latin typeface="Cambria Math"/>
                          </a:rPr>
                          <m:t>(</m:t>
                        </m:r>
                        <m:r>
                          <a:rPr lang="en-US" sz="2000" b="0" i="1" smtClean="0">
                            <a:latin typeface="Cambria Math"/>
                          </a:rPr>
                          <m:t>𝑙</m:t>
                        </m:r>
                        <m:r>
                          <a:rPr lang="en-US" sz="2000" b="0" i="1" smtClean="0">
                            <a:latin typeface="Cambria Math"/>
                          </a:rPr>
                          <m:t>)</m:t>
                        </m:r>
                      </m:e>
                    </m:nary>
                  </m:oMath>
                </a14:m>
                <a:endParaRPr lang="en-US" dirty="0"/>
              </a:p>
              <a:p>
                <a:r>
                  <a:rPr lang="en-US" b="1" dirty="0">
                    <a:solidFill>
                      <a:srgbClr val="0000FF"/>
                    </a:solidFill>
                  </a:rPr>
                  <a:t>Laminarity</a:t>
                </a:r>
              </a:p>
              <a:p>
                <a:pPr lvl="1"/>
                <a:r>
                  <a:rPr lang="en-US" sz="2000" dirty="0"/>
                  <a:t>The percentage of recurrence points which form vertical lines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/>
                        </a:rPr>
                        <m:t>𝐿𝐴𝑀</m:t>
                      </m:r>
                      <m:r>
                        <a:rPr lang="en-US" sz="20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𝑣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/>
                                    </a:rPr>
                                    <m:t>𝑚𝑖𝑛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sz="2000" i="1">
                                  <a:latin typeface="Cambria Math"/>
                                </a:rPr>
                                <m:t>𝑁</m:t>
                              </m:r>
                            </m:sup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𝑣𝑃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𝑣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)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𝑣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/>
                                </a:rPr>
                                <m:t>𝑁</m:t>
                              </m:r>
                            </m:sup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𝑣𝑃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𝑣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)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sz="200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</a:rPr>
                      <m:t>𝑃</m:t>
                    </m:r>
                    <m:r>
                      <a:rPr lang="en-US" sz="2000" i="1" dirty="0">
                        <a:latin typeface="Cambria Math"/>
                      </a:rPr>
                      <m:t>(</m:t>
                    </m:r>
                    <m:r>
                      <a:rPr lang="en-US" sz="2000" i="1" dirty="0">
                        <a:latin typeface="Cambria Math"/>
                      </a:rPr>
                      <m:t>𝑣</m:t>
                    </m:r>
                    <m:r>
                      <a:rPr lang="en-US" sz="2000" i="1" dirty="0">
                        <a:latin typeface="Cambria Math"/>
                      </a:rPr>
                      <m:t>)</m:t>
                    </m:r>
                  </m:oMath>
                </a14:m>
                <a:r>
                  <a:rPr lang="en-US" sz="2000" dirty="0"/>
                  <a:t> is the histogram of lengths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</a:rPr>
                      <m:t>𝑣</m:t>
                    </m:r>
                  </m:oMath>
                </a14:m>
                <a:r>
                  <a:rPr lang="en-US" sz="2000" dirty="0"/>
                  <a:t> of the vertical lines</a:t>
                </a:r>
              </a:p>
              <a:p>
                <a:r>
                  <a:rPr lang="en-US" b="1" dirty="0">
                    <a:solidFill>
                      <a:srgbClr val="0000FF"/>
                    </a:solidFill>
                  </a:rPr>
                  <a:t>Trapping time</a:t>
                </a:r>
              </a:p>
              <a:p>
                <a:pPr lvl="1"/>
                <a:r>
                  <a:rPr lang="en-US" sz="2000" dirty="0"/>
                  <a:t>The average length of the vertical lines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𝑇𝑇</m:t>
                      </m:r>
                      <m:r>
                        <a:rPr lang="en-US" sz="20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𝑣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/>
                                    </a:rPr>
                                    <m:t>𝑚𝑖𝑛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sz="2000" i="1">
                                  <a:latin typeface="Cambria Math"/>
                                </a:rPr>
                                <m:t>𝑁</m:t>
                              </m:r>
                            </m:sup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𝑣𝑃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𝑣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)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𝑣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/>
                                    </a:rPr>
                                    <m:t>𝑚𝑖𝑛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sz="2000" i="1">
                                  <a:latin typeface="Cambria Math"/>
                                </a:rPr>
                                <m:t>𝑁</m:t>
                              </m:r>
                            </m:sup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𝑃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𝑣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)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037" t="-1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4432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Extension to spatial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Aft>
                    <a:spcPts val="600"/>
                  </a:spcAft>
                </a:pPr>
                <a:r>
                  <a:rPr lang="en-US" dirty="0"/>
                  <a:t>Recurrence - </a:t>
                </a:r>
                <a:r>
                  <a:rPr lang="en-US" sz="2000" dirty="0"/>
                  <a:t>a basic phenomenon of spatial-temporal dynamical systems</a:t>
                </a:r>
              </a:p>
              <a:p>
                <a:pPr lvl="1">
                  <a:spcAft>
                    <a:spcPts val="600"/>
                  </a:spcAft>
                </a:pPr>
                <a:r>
                  <a:rPr lang="en-US" sz="2000" dirty="0"/>
                  <a:t>Recurrence - Snapshots of high-dimensional dynamics, e.g., images</a:t>
                </a:r>
              </a:p>
              <a:p>
                <a:pPr lvl="1">
                  <a:spcAft>
                    <a:spcPts val="600"/>
                  </a:spcAft>
                </a:pPr>
                <a:r>
                  <a:rPr lang="en-US" sz="2000" dirty="0">
                    <a:solidFill>
                      <a:srgbClr val="0000FF"/>
                    </a:solidFill>
                  </a:rPr>
                  <a:t>Approach 1 </a:t>
                </a:r>
                <a:r>
                  <a:rPr lang="en-US" sz="2000" dirty="0"/>
                  <a:t>- Separate into many one-dimensional data series</a:t>
                </a:r>
              </a:p>
              <a:p>
                <a:pPr lvl="1">
                  <a:spcAft>
                    <a:spcPts val="600"/>
                  </a:spcAft>
                </a:pPr>
                <a:r>
                  <a:rPr lang="en-US" sz="2000" dirty="0">
                    <a:solidFill>
                      <a:srgbClr val="0000FF"/>
                    </a:solidFill>
                  </a:rPr>
                  <a:t>Approach 2 </a:t>
                </a:r>
                <a:r>
                  <a:rPr lang="en-US" sz="2000" dirty="0"/>
                  <a:t>- Extend the temporal approach to the spatial one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dirty="0"/>
                  <a:t>For a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𝑑</m:t>
                    </m:r>
                  </m:oMath>
                </a14:m>
                <a:r>
                  <a:rPr lang="en-US" dirty="0"/>
                  <a:t>-dimensional space, spatial recurrence plot</a:t>
                </a:r>
              </a:p>
              <a:p>
                <a:pPr marL="0" indent="0"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𝑅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b="1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latin typeface="Cambria Math"/>
                                  <a:ea typeface="Cambria Math"/>
                                </a:rPr>
                                <m:t>𝒊</m:t>
                              </m:r>
                            </m:e>
                          </m:acc>
                          <m:r>
                            <a:rPr lang="en-US" b="1" i="1" smtClean="0">
                              <a:latin typeface="Cambria Math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US" b="1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latin typeface="Cambria Math"/>
                                  <a:ea typeface="Cambria Math"/>
                                </a:rPr>
                                <m:t>𝒋</m:t>
                              </m:r>
                            </m:e>
                          </m:acc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/>
                          <a:ea typeface="Cambria Math"/>
                        </a:rPr>
                        <m:t>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𝜀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d>
                            <m:dPr>
                              <m:begChr m:val="‖"/>
                              <m:endChr m:val="‖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/>
                                      <a:ea typeface="Cambria Math"/>
                                    </a:rPr>
                                    <m:t>𝒙</m:t>
                                  </m:r>
                                </m:e>
                                <m:sub>
                                  <m:acc>
                                    <m:accPr>
                                      <m:chr m:val="⃗"/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1" i="1">
                                          <a:latin typeface="Cambria Math"/>
                                          <a:ea typeface="Cambria Math"/>
                                        </a:rPr>
                                        <m:t>𝒊</m:t>
                                      </m:r>
                                    </m:e>
                                  </m:acc>
                                </m:sub>
                              </m:sSub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/>
                                      <a:ea typeface="Cambria Math"/>
                                    </a:rPr>
                                    <m:t>𝒙</m:t>
                                  </m:r>
                                </m:e>
                                <m:sub>
                                  <m:acc>
                                    <m:accPr>
                                      <m:chr m:val="⃗"/>
                                      <m:ctrlPr>
                                        <a:rPr lang="en-US" b="1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1" i="1">
                                          <a:latin typeface="Cambria Math"/>
                                          <a:ea typeface="Cambria Math"/>
                                        </a:rPr>
                                        <m:t>𝒋</m:t>
                                      </m:r>
                                    </m:e>
                                  </m:acc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,</m:t>
                      </m:r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/>
                              <a:ea typeface="Cambria Math"/>
                            </a:rPr>
                            <m:t>𝒙</m:t>
                          </m:r>
                        </m:e>
                        <m:sub>
                          <m:acc>
                            <m:accPr>
                              <m:chr m:val="⃗"/>
                              <m:ctrlPr>
                                <a:rPr lang="en-US" b="1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latin typeface="Cambria Math"/>
                                  <a:ea typeface="Cambria Math"/>
                                </a:rPr>
                                <m:t>𝒊</m:t>
                              </m:r>
                            </m:e>
                          </m:acc>
                        </m:sub>
                      </m:sSub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∈</m:t>
                      </m:r>
                      <m:sSup>
                        <m:sSupPr>
                          <m:ctrlPr>
                            <a:rPr lang="en-US" b="1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latin typeface="Cambria Math"/>
                              <a:ea typeface="Cambria Math"/>
                            </a:rPr>
                            <m:t>ℝ</m:t>
                          </m:r>
                        </m:e>
                        <m:sup>
                          <m:r>
                            <a:rPr lang="en-US" b="1" i="1" smtClean="0">
                              <a:latin typeface="Cambria Math"/>
                              <a:ea typeface="Cambria Math"/>
                            </a:rPr>
                            <m:t>𝒎</m:t>
                          </m:r>
                        </m:sup>
                      </m:sSup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, </m:t>
                      </m:r>
                      <m:acc>
                        <m:accPr>
                          <m:chr m:val="⃗"/>
                          <m:ctrlPr>
                            <a:rPr lang="en-US" b="1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b="1" i="1">
                              <a:latin typeface="Cambria Math"/>
                              <a:ea typeface="Cambria Math"/>
                            </a:rPr>
                            <m:t>𝒊</m:t>
                          </m:r>
                        </m:e>
                      </m:acc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,</m:t>
                      </m:r>
                      <m:acc>
                        <m:accPr>
                          <m:chr m:val="⃗"/>
                          <m:ctrlPr>
                            <a:rPr lang="en-US" b="1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/>
                              <a:ea typeface="Cambria Math"/>
                            </a:rPr>
                            <m:t>𝒋</m:t>
                          </m:r>
                        </m:e>
                      </m:acc>
                      <m:sSup>
                        <m:sSupPr>
                          <m:ctrlPr>
                            <a:rPr lang="en-US" b="1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latin typeface="Cambria Math"/>
                              <a:ea typeface="Cambria Math"/>
                            </a:rPr>
                            <m:t>∈</m:t>
                          </m:r>
                          <m:r>
                            <a:rPr lang="en-US" b="1" i="1" smtClean="0">
                              <a:latin typeface="Cambria Math"/>
                              <a:ea typeface="Cambria Math"/>
                            </a:rPr>
                            <m:t>ℕ</m:t>
                          </m:r>
                        </m:e>
                        <m:sup>
                          <m:r>
                            <a:rPr lang="en-US" b="1" i="1" smtClean="0">
                              <a:latin typeface="Cambria Math"/>
                              <a:ea typeface="Cambria Math"/>
                            </a:rPr>
                            <m:t>𝒅</m:t>
                          </m:r>
                        </m:sup>
                      </m:sSup>
                    </m:oMath>
                  </m:oMathPara>
                </a14:m>
                <a:endParaRPr lang="en-US" sz="2600" dirty="0"/>
              </a:p>
              <a:p>
                <a:pPr lvl="1">
                  <a:spcAft>
                    <a:spcPts val="600"/>
                  </a:spcAft>
                </a:pPr>
                <a:r>
                  <a:rPr lang="en-US" sz="2000" dirty="0"/>
                  <a:t>The resulting RP has the dimension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/>
                      </a:rPr>
                      <m:t>2×</m:t>
                    </m:r>
                    <m:r>
                      <a:rPr lang="en-US" sz="2000" i="1" dirty="0" smtClean="0">
                        <a:latin typeface="Cambria Math"/>
                      </a:rPr>
                      <m:t>𝑑</m:t>
                    </m:r>
                  </m:oMath>
                </a14:m>
                <a:r>
                  <a:rPr lang="en-US" sz="2000" i="1" dirty="0"/>
                  <a:t> </a:t>
                </a:r>
                <a:r>
                  <a:rPr lang="en-US" sz="2000" dirty="0"/>
                  <a:t>and 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cannot be visualized</a:t>
                </a:r>
                <a:r>
                  <a:rPr lang="en-US" sz="2000" dirty="0"/>
                  <a:t>. </a:t>
                </a:r>
              </a:p>
              <a:p>
                <a:pPr lvl="1">
                  <a:spcAft>
                    <a:spcPts val="600"/>
                  </a:spcAft>
                </a:pPr>
                <a:r>
                  <a:rPr lang="en-US" sz="2000" dirty="0"/>
                  <a:t>However, high-dimensional quantification is still possible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dirty="0"/>
                  <a:t>For example, a two-dimensional image with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𝑚</m:t>
                    </m:r>
                    <m:r>
                      <a:rPr lang="en-US" i="1" dirty="0" smtClean="0">
                        <a:latin typeface="Cambria Math"/>
                      </a:rPr>
                      <m:t>=1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/>
                            <a:ea typeface="Cambria Math"/>
                          </a:rPr>
                          <m:t>𝒊</m:t>
                        </m:r>
                      </m:e>
                    </m:acc>
                    <m:r>
                      <a:rPr lang="en-US" b="1" i="1" smtClean="0">
                        <a:latin typeface="Cambria Math"/>
                        <a:ea typeface="Cambria Math"/>
                      </a:rPr>
                      <m:t>=(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𝑖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/>
                        <a:ea typeface="Cambria Math"/>
                      </a:rPr>
                      <m:t>,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𝑖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</m:sSub>
                    <m:r>
                      <a:rPr lang="en-US" b="1" i="1" smtClean="0"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/>
                            <a:ea typeface="Cambria Math"/>
                          </a:rPr>
                          <m:t>𝒋</m:t>
                        </m:r>
                      </m:e>
                    </m:acc>
                    <m:r>
                      <a:rPr lang="en-US" b="1" i="1">
                        <a:latin typeface="Cambria Math"/>
                        <a:ea typeface="Cambria Math"/>
                      </a:rPr>
                      <m:t>=(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𝑗</m:t>
                        </m:r>
                      </m:e>
                      <m:sub>
                        <m:r>
                          <a:rPr lang="en-US" i="1">
                            <a:latin typeface="Cambria Math"/>
                            <a:ea typeface="Cambria Math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/>
                        <a:ea typeface="Cambria Math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𝑗</m:t>
                        </m:r>
                      </m:e>
                      <m:sub>
                        <m:r>
                          <a:rPr lang="en-US" i="1"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</m:sSub>
                    <m:r>
                      <a:rPr lang="en-US" b="1" i="1"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endParaRPr lang="en-US" dirty="0"/>
              </a:p>
              <a:p>
                <a:pPr marL="0" indent="0"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𝑅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/>
                          <a:ea typeface="Cambria Math"/>
                        </a:rPr>
                        <m:t>Θ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𝜀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−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037" t="-1000" r="-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10606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SRP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Two-dimensional spatial data examples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67432"/>
            <a:ext cx="7634287" cy="2277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267200"/>
            <a:ext cx="7597073" cy="2357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793898" y="3830394"/>
            <a:ext cx="7722891" cy="393045"/>
            <a:chOff x="685800" y="3821083"/>
            <a:chExt cx="7722891" cy="393045"/>
          </a:xfrm>
        </p:grpSpPr>
        <p:sp>
          <p:nvSpPr>
            <p:cNvPr id="4" name="TextBox 3"/>
            <p:cNvSpPr txBox="1"/>
            <p:nvPr/>
          </p:nvSpPr>
          <p:spPr>
            <a:xfrm>
              <a:off x="685800" y="3844796"/>
              <a:ext cx="25731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/>
                <a:t>Uniformly white noise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200400" y="3821083"/>
              <a:ext cx="25731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/>
                <a:t>Auto-regressive process 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835502" y="3841928"/>
              <a:ext cx="25731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/>
                <a:t>Periodically recurring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15548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altLang="en-US" dirty="0"/>
          </a:p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dirty="0"/>
              <a:t>The tutorial slides are made to introduce the concept of recurrence plots based on the materials from </a:t>
            </a:r>
            <a:r>
              <a:rPr lang="en-US" u="sng" dirty="0">
                <a:solidFill>
                  <a:srgbClr val="0000FF"/>
                </a:solidFill>
                <a:hlinkClick r:id="rId2"/>
              </a:rPr>
              <a:t>http://www.recurrence-plot.tk/</a:t>
            </a:r>
            <a:r>
              <a:rPr lang="en-US" u="sng" dirty="0">
                <a:solidFill>
                  <a:srgbClr val="0000FF"/>
                </a:solidFill>
              </a:rPr>
              <a:t>, </a:t>
            </a:r>
            <a:r>
              <a:rPr lang="en-US" altLang="en-US" dirty="0"/>
              <a:t>Dr. </a:t>
            </a:r>
            <a:r>
              <a:rPr lang="en-US" dirty="0"/>
              <a:t>Norbert Marwan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302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62200"/>
            <a:ext cx="777240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800" dirty="0"/>
              <a:t>END</a:t>
            </a:r>
            <a:br>
              <a:rPr lang="en-US" sz="4800" dirty="0"/>
            </a:br>
            <a:r>
              <a:rPr lang="en-US" sz="48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131588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8077200" cy="518160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dirty="0"/>
              <a:t>Introduction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dirty="0"/>
              <a:t>Recurrence plot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FF"/>
                </a:solidFill>
              </a:rPr>
              <a:t>Definition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FF"/>
                </a:solidFill>
              </a:rPr>
              <a:t>Structures in RPs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FF"/>
                </a:solidFill>
              </a:rPr>
              <a:t>Selection of threshold </a:t>
            </a:r>
            <a:r>
              <a:rPr lang="el-GR" sz="2000" dirty="0">
                <a:solidFill>
                  <a:srgbClr val="0000FF"/>
                </a:solidFill>
              </a:rPr>
              <a:t>ε</a:t>
            </a:r>
            <a:endParaRPr lang="en-US" sz="2000" dirty="0">
              <a:solidFill>
                <a:srgbClr val="0000FF"/>
              </a:solidFill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FF"/>
                </a:solidFill>
              </a:rPr>
              <a:t>Modifications and extensions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Cross recurrence plot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Space time separation plot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dirty="0"/>
              <a:t>Recurrence quantification analysis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dirty="0"/>
              <a:t>Extension to spatial data</a:t>
            </a:r>
          </a:p>
        </p:txBody>
      </p:sp>
    </p:spTree>
    <p:extLst>
      <p:ext uri="{BB962C8B-B14F-4D97-AF65-F5344CB8AC3E}">
        <p14:creationId xmlns:p14="http://schemas.microsoft.com/office/powerpoint/2010/main" val="2521338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457200">
              <a:lnSpc>
                <a:spcPct val="105000"/>
              </a:lnSpc>
              <a:spcBef>
                <a:spcPts val="600"/>
              </a:spcBef>
              <a:buSzTx/>
            </a:pPr>
            <a:r>
              <a:rPr lang="en-US" altLang="zh-CN" sz="2400" dirty="0">
                <a:cs typeface="Arial" charset="0"/>
              </a:rPr>
              <a:t>Recurrence is a fundamental feature of many nonlinear dynamical systems. </a:t>
            </a:r>
          </a:p>
          <a:p>
            <a:pPr marL="457200">
              <a:lnSpc>
                <a:spcPct val="105000"/>
              </a:lnSpc>
              <a:spcBef>
                <a:spcPts val="600"/>
              </a:spcBef>
              <a:buSzTx/>
            </a:pPr>
            <a:endParaRPr lang="en-US" altLang="zh-CN" dirty="0">
              <a:cs typeface="Arial" charset="0"/>
            </a:endParaRPr>
          </a:p>
          <a:p>
            <a:pPr marL="457200">
              <a:lnSpc>
                <a:spcPct val="105000"/>
              </a:lnSpc>
              <a:spcBef>
                <a:spcPts val="600"/>
              </a:spcBef>
              <a:buSzTx/>
            </a:pPr>
            <a:endParaRPr lang="en-US" altLang="zh-CN" sz="1400" dirty="0">
              <a:cs typeface="Arial" charset="0"/>
            </a:endParaRPr>
          </a:p>
          <a:p>
            <a:pPr marL="457200">
              <a:lnSpc>
                <a:spcPct val="105000"/>
              </a:lnSpc>
              <a:spcBef>
                <a:spcPts val="600"/>
              </a:spcBef>
              <a:buSzTx/>
            </a:pPr>
            <a:r>
              <a:rPr lang="en-US" altLang="zh-CN" sz="2400" dirty="0">
                <a:cs typeface="Arial" charset="0"/>
              </a:rPr>
              <a:t>The study of recurrence </a:t>
            </a:r>
            <a:r>
              <a:rPr lang="en-US" altLang="zh-CN" dirty="0">
                <a:cs typeface="Arial" charset="0"/>
              </a:rPr>
              <a:t>is critical to </a:t>
            </a:r>
            <a:r>
              <a:rPr lang="en-US" altLang="zh-CN" sz="2400" dirty="0">
                <a:cs typeface="Arial" charset="0"/>
              </a:rPr>
              <a:t>understand the dynamics of nonlinear systems. </a:t>
            </a:r>
          </a:p>
          <a:p>
            <a:pPr marL="457200">
              <a:lnSpc>
                <a:spcPct val="105000"/>
              </a:lnSpc>
              <a:spcBef>
                <a:spcPts val="600"/>
              </a:spcBef>
              <a:buSzTx/>
            </a:pPr>
            <a:r>
              <a:rPr lang="en-US" altLang="zh-CN" sz="2400" dirty="0">
                <a:cs typeface="Arial" charset="0"/>
              </a:rPr>
              <a:t>Natural &amp; engineered systems - distinct recurrence behaviors</a:t>
            </a:r>
          </a:p>
          <a:p>
            <a:pPr marL="857250" lvl="1">
              <a:lnSpc>
                <a:spcPct val="105000"/>
              </a:lnSpc>
              <a:spcBef>
                <a:spcPts val="600"/>
              </a:spcBef>
              <a:buSzTx/>
            </a:pPr>
            <a:r>
              <a:rPr lang="en-US" altLang="zh-CN" sz="1800" dirty="0">
                <a:cs typeface="Arial" charset="0"/>
              </a:rPr>
              <a:t>Discrete-part manufacturing process</a:t>
            </a:r>
          </a:p>
          <a:p>
            <a:pPr marL="857250" lvl="1">
              <a:lnSpc>
                <a:spcPct val="105000"/>
              </a:lnSpc>
              <a:spcBef>
                <a:spcPts val="600"/>
              </a:spcBef>
              <a:buSzTx/>
            </a:pPr>
            <a:r>
              <a:rPr lang="en-US" altLang="zh-CN" dirty="0">
                <a:cs typeface="Arial" charset="0"/>
              </a:rPr>
              <a:t>Nonlinear biological systems</a:t>
            </a:r>
            <a:endParaRPr lang="en-US" altLang="zh-CN" sz="1800" dirty="0">
              <a:cs typeface="Arial" charset="0"/>
            </a:endParaRPr>
          </a:p>
          <a:p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838200" y="6408862"/>
            <a:ext cx="3657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Stamping Machine, </a:t>
            </a:r>
            <a:r>
              <a:rPr lang="en-US" sz="1400" dirty="0"/>
              <a:t>from Dr. Jianjun Shi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4886839" y="5105400"/>
            <a:ext cx="3861881" cy="1586937"/>
            <a:chOff x="5053813" y="3916162"/>
            <a:chExt cx="3861881" cy="1586937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4" r="4844"/>
            <a:stretch/>
          </p:blipFill>
          <p:spPr bwMode="auto">
            <a:xfrm>
              <a:off x="5053813" y="3916162"/>
              <a:ext cx="3861881" cy="12418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Flowchart: Connector 24"/>
            <p:cNvSpPr/>
            <p:nvPr/>
          </p:nvSpPr>
          <p:spPr bwMode="auto">
            <a:xfrm>
              <a:off x="5946029" y="4015060"/>
              <a:ext cx="338328" cy="333375"/>
            </a:xfrm>
            <a:prstGeom prst="flowChartConnector">
              <a:avLst/>
            </a:prstGeom>
            <a:noFill/>
            <a:ln w="28575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6" name="Flowchart: Connector 25"/>
            <p:cNvSpPr/>
            <p:nvPr/>
          </p:nvSpPr>
          <p:spPr bwMode="auto">
            <a:xfrm>
              <a:off x="7649477" y="4015060"/>
              <a:ext cx="338328" cy="333375"/>
            </a:xfrm>
            <a:prstGeom prst="flowChartConnector">
              <a:avLst/>
            </a:prstGeom>
            <a:noFill/>
            <a:ln w="28575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975213" y="5164545"/>
              <a:ext cx="2209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Biological System</a:t>
              </a:r>
            </a:p>
          </p:txBody>
        </p:sp>
      </p:grpSp>
      <p:pic>
        <p:nvPicPr>
          <p:cNvPr id="16" name="Picture 15"/>
          <p:cNvPicPr/>
          <p:nvPr/>
        </p:nvPicPr>
        <p:blipFill rotWithShape="1">
          <a:blip r:embed="rId3" cstate="print"/>
          <a:srcRect l="52405" r="1214" b="56771"/>
          <a:stretch/>
        </p:blipFill>
        <p:spPr bwMode="auto">
          <a:xfrm>
            <a:off x="914400" y="4975813"/>
            <a:ext cx="3391786" cy="1380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416133" y="1951470"/>
            <a:ext cx="6508667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  <a:spcBef>
                <a:spcPts val="600"/>
              </a:spcBef>
            </a:pPr>
            <a:r>
              <a:rPr lang="en-US" altLang="zh-CN" dirty="0">
                <a:solidFill>
                  <a:srgbClr val="0000FF"/>
                </a:solidFill>
                <a:cs typeface="Arial" charset="0"/>
              </a:rPr>
              <a:t>“recurs infinitely many times as close as one wishes to its initial state” (</a:t>
            </a:r>
            <a:r>
              <a:rPr lang="en-US" altLang="zh-CN" dirty="0" err="1">
                <a:solidFill>
                  <a:srgbClr val="0000FF"/>
                </a:solidFill>
                <a:cs typeface="Arial" charset="0"/>
              </a:rPr>
              <a:t>Poincaré</a:t>
            </a:r>
            <a:r>
              <a:rPr lang="en-US" altLang="zh-CN" dirty="0">
                <a:solidFill>
                  <a:srgbClr val="0000FF"/>
                </a:solidFill>
                <a:cs typeface="Arial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78420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Poincar</a:t>
                </a:r>
                <a14:m>
                  <m:oMath xmlns:m="http://schemas.openxmlformats.org/officeDocument/2006/math">
                    <m:acc>
                      <m:accPr>
                        <m:chr m:val="́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e</m:t>
                        </m:r>
                      </m:e>
                    </m:acc>
                  </m:oMath>
                </a14:m>
                <a:r>
                  <a:rPr lang="en-US" dirty="0"/>
                  <a:t> Recurrence Theorem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t="-10619" b="-29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Poincar</a:t>
                </a:r>
                <a14:m>
                  <m:oMath xmlns:m="http://schemas.openxmlformats.org/officeDocument/2006/math">
                    <m:acc>
                      <m:accPr>
                        <m:chr m:val="́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e</m:t>
                        </m:r>
                      </m:e>
                    </m:acc>
                  </m:oMath>
                </a14:m>
                <a:r>
                  <a:rPr lang="en-US" dirty="0"/>
                  <a:t> Recurrence Theorem</a:t>
                </a:r>
              </a:p>
              <a:p>
                <a:pPr lvl="1"/>
                <a:r>
                  <a:rPr lang="en-US" sz="2000" dirty="0"/>
                  <a:t>Let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/>
                      </a:rPr>
                      <m:t>𝑇</m:t>
                    </m:r>
                  </m:oMath>
                </a14:m>
                <a:r>
                  <a:rPr lang="en-US" sz="2000" dirty="0"/>
                  <a:t> be a measure-preserving transformation of a probability space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0" smtClean="0">
                            <a:latin typeface="Cambria Math"/>
                            <a:ea typeface="Cambria Math"/>
                          </a:rPr>
                          <m:t>𝔛</m:t>
                        </m:r>
                        <m:r>
                          <a:rPr lang="en-US" sz="2000" b="0" i="1" smtClean="0"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</m:d>
                  </m:oMath>
                </a14:m>
                <a:r>
                  <a:rPr lang="en-US" sz="2000" dirty="0"/>
                  <a:t> and let </a:t>
                </a:r>
                <a14:m>
                  <m:oMath xmlns:m="http://schemas.openxmlformats.org/officeDocument/2006/math">
                    <m:r>
                      <a:rPr lang="en-US" sz="2000" i="0" smtClean="0">
                        <a:latin typeface="Cambria Math"/>
                        <a:ea typeface="Cambria Math"/>
                      </a:rPr>
                      <m:t>𝒜</m:t>
                    </m:r>
                    <m:r>
                      <a:rPr lang="en-US" sz="2000" i="0" smtClean="0">
                        <a:latin typeface="Cambria Math"/>
                        <a:ea typeface="Cambria Math"/>
                      </a:rPr>
                      <m:t>⊂</m:t>
                    </m:r>
                    <m:r>
                      <a:rPr lang="en-US" sz="2000" i="0">
                        <a:latin typeface="Cambria Math"/>
                        <a:ea typeface="Cambria Math"/>
                      </a:rPr>
                      <m:t>𝔛</m:t>
                    </m:r>
                  </m:oMath>
                </a14:m>
                <a:r>
                  <a:rPr lang="en-US" sz="2000" dirty="0"/>
                  <a:t> be a measurable set. Then, for any natural number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</a:rPr>
                      <m:t>𝑁</m:t>
                    </m:r>
                    <m:r>
                      <a:rPr lang="en-US" sz="2000" b="0" i="1" smtClean="0">
                        <a:latin typeface="Cambria Math"/>
                        <a:ea typeface="Cambria Math"/>
                      </a:rPr>
                      <m:t>∈</m:t>
                    </m:r>
                    <m:r>
                      <a:rPr lang="en-US" sz="2000" b="0" i="1" smtClean="0">
                        <a:latin typeface="Cambria Math"/>
                        <a:ea typeface="Cambria Math"/>
                      </a:rPr>
                      <m:t>ℕ</m:t>
                    </m:r>
                  </m:oMath>
                </a14:m>
                <a:endParaRPr lang="en-US" sz="2000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/>
                          <a:ea typeface="Cambria Math"/>
                        </a:rPr>
                        <m:t>𝜇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∈</m:t>
                              </m:r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𝒜</m:t>
                              </m:r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𝑇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𝑛</m:t>
                                          </m:r>
                                        </m:sup>
                                      </m:sSup>
                                      <m:d>
                                        <m:d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/>
                                      <a:ea typeface="Cambria Math"/>
                                    </a:rPr>
                                    <m:t>𝑛</m:t>
                                  </m:r>
                                  <m:r>
                                    <a:rPr lang="en-US" sz="2000" b="0" i="1" smtClean="0">
                                      <a:latin typeface="Cambria Math"/>
                                      <a:ea typeface="Cambria Math"/>
                                    </a:rPr>
                                    <m:t>≥</m:t>
                                  </m:r>
                                  <m:r>
                                    <a:rPr lang="en-US" sz="2000" b="0" i="1" smtClean="0">
                                      <a:latin typeface="Cambria Math"/>
                                      <a:ea typeface="Cambria Math"/>
                                    </a:rPr>
                                    <m:t>𝑁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⊂</m:t>
                              </m:r>
                              <m:r>
                                <a:rPr lang="en-US" sz="2000">
                                  <a:latin typeface="Cambria Math"/>
                                  <a:ea typeface="Cambria Math"/>
                                </a:rPr>
                                <m:t>𝔛</m:t>
                              </m:r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\</m:t>
                              </m:r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𝒜</m:t>
                              </m:r>
                            </m:e>
                          </m:d>
                        </m:e>
                      </m:d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sz="2000" dirty="0"/>
              </a:p>
              <a:p>
                <a:pPr lvl="1"/>
                <a:r>
                  <a:rPr lang="en-US" sz="2000" dirty="0"/>
                  <a:t>The </a:t>
                </a:r>
                <a:r>
                  <a:rPr lang="en-US" sz="2000" i="1" dirty="0">
                    <a:solidFill>
                      <a:srgbClr val="0000FF"/>
                    </a:solidFill>
                  </a:rPr>
                  <a:t>first return </a:t>
                </a:r>
                <a:r>
                  <a:rPr lang="en-US" sz="2000" dirty="0"/>
                  <a:t>of a set is defined as follows: if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  <a:ea typeface="Cambria Math"/>
                      </a:rPr>
                      <m:t>𝒜</m:t>
                    </m:r>
                    <m:r>
                      <a:rPr lang="en-US" sz="2000" i="1">
                        <a:latin typeface="Cambria Math"/>
                        <a:ea typeface="Cambria Math"/>
                      </a:rPr>
                      <m:t>⊂</m:t>
                    </m:r>
                    <m:r>
                      <a:rPr lang="en-US" sz="2000">
                        <a:latin typeface="Cambria Math"/>
                        <a:ea typeface="Cambria Math"/>
                      </a:rPr>
                      <m:t>𝔛</m:t>
                    </m:r>
                  </m:oMath>
                </a14:m>
                <a:r>
                  <a:rPr lang="en-US" sz="2000" dirty="0"/>
                  <a:t> is a measurable set of a measurable (probability) dynamical system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</a:rPr>
                      <m:t>{</m:t>
                    </m:r>
                    <m:r>
                      <a:rPr lang="en-US" sz="2000">
                        <a:latin typeface="Cambria Math"/>
                        <a:ea typeface="Cambria Math"/>
                      </a:rPr>
                      <m:t>𝔛</m:t>
                    </m:r>
                    <m:r>
                      <a:rPr lang="en-US" sz="2000" b="0" i="1" smtClean="0">
                        <a:latin typeface="Cambria Math"/>
                        <a:ea typeface="Cambria Math"/>
                      </a:rPr>
                      <m:t>,</m:t>
                    </m:r>
                    <m:r>
                      <a:rPr lang="en-US" sz="2000" i="1">
                        <a:latin typeface="Cambria Math"/>
                        <a:ea typeface="Cambria Math"/>
                      </a:rPr>
                      <m:t>𝜇</m:t>
                    </m:r>
                    <m:r>
                      <a:rPr lang="en-US" sz="2000" b="0" i="1" smtClean="0">
                        <a:latin typeface="Cambria Math"/>
                        <a:ea typeface="Cambria Math"/>
                      </a:rPr>
                      <m:t>,</m:t>
                    </m:r>
                    <m:r>
                      <a:rPr lang="en-US" sz="2000" b="0" i="1" smtClean="0">
                        <a:latin typeface="Cambria Math"/>
                        <a:ea typeface="Cambria Math"/>
                      </a:rPr>
                      <m:t>𝑇</m:t>
                    </m:r>
                    <m:r>
                      <a:rPr lang="en-US" sz="2000" b="0" i="1" smtClean="0">
                        <a:latin typeface="Cambria Math"/>
                      </a:rPr>
                      <m:t>}</m:t>
                    </m:r>
                  </m:oMath>
                </a14:m>
                <a:r>
                  <a:rPr lang="en-US" sz="2000" dirty="0"/>
                  <a:t>, the first return of the set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  <a:ea typeface="Cambria Math"/>
                      </a:rPr>
                      <m:t>𝒜</m:t>
                    </m:r>
                  </m:oMath>
                </a14:m>
                <a:r>
                  <a:rPr lang="en-US" sz="2000" dirty="0"/>
                  <a:t> is given by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/>
                          <a:ea typeface="Cambria Math"/>
                        </a:rPr>
                        <m:t>𝜏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𝒜</m:t>
                          </m:r>
                        </m:e>
                      </m:d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/>
                          <a:ea typeface="Cambria Math"/>
                        </a:rPr>
                        <m:t>min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⁡{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𝑛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&gt;0: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𝑛</m:t>
                          </m:r>
                        </m:sup>
                      </m:sSup>
                      <m:r>
                        <a:rPr lang="en-US" sz="2000" i="1">
                          <a:latin typeface="Cambria Math"/>
                          <a:ea typeface="Cambria Math"/>
                        </a:rPr>
                        <m:t>𝒜</m:t>
                      </m:r>
                      <m:r>
                        <a:rPr lang="en-US" sz="2000" i="1" smtClean="0">
                          <a:latin typeface="Cambria Math"/>
                          <a:ea typeface="Cambria Math"/>
                        </a:rPr>
                        <m:t>∩</m:t>
                      </m:r>
                      <m:r>
                        <a:rPr lang="en-US" sz="2000" i="1">
                          <a:latin typeface="Cambria Math"/>
                          <a:ea typeface="Cambria Math"/>
                        </a:rPr>
                        <m:t>𝒜</m:t>
                      </m:r>
                      <m:r>
                        <a:rPr lang="en-US" sz="2000" i="1" smtClean="0">
                          <a:latin typeface="Cambria Math"/>
                          <a:ea typeface="Cambria Math"/>
                        </a:rPr>
                        <m:t>≠∅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}</m:t>
                      </m:r>
                    </m:oMath>
                  </m:oMathPara>
                </a14:m>
                <a:endParaRPr lang="en-US" sz="2000" dirty="0"/>
              </a:p>
              <a:p>
                <a:r>
                  <a:rPr lang="en-US" dirty="0">
                    <a:solidFill>
                      <a:srgbClr val="0000FF"/>
                    </a:solidFill>
                  </a:rPr>
                  <a:t>Hyperbolic systems </a:t>
                </a:r>
                <a:r>
                  <a:rPr lang="en-US" dirty="0"/>
                  <a:t>– recurrence or first return time appears to exhibit certain universal properties:</a:t>
                </a:r>
              </a:p>
              <a:p>
                <a:pPr lvl="1"/>
                <a:r>
                  <a:rPr lang="en-US" sz="2000" dirty="0"/>
                  <a:t>Recurrence time has an exponential limit distribution</a:t>
                </a:r>
              </a:p>
              <a:p>
                <a:pPr lvl="1"/>
                <a:r>
                  <a:rPr lang="en-US" sz="2000" dirty="0"/>
                  <a:t>Successive recurrence times are independently distributed</a:t>
                </a:r>
              </a:p>
              <a:p>
                <a:pPr lvl="1"/>
                <a:r>
                  <a:rPr lang="en-US" sz="2000" dirty="0"/>
                  <a:t>The sequence of successive recurrence times has a limit law that is a Poisson distribution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037" t="-1000" r="-1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7326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Recurrence Plots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2"/>
              <p:cNvSpPr>
                <a:spLocks noGrp="1"/>
              </p:cNvSpPr>
              <p:nvPr>
                <p:ph sz="quarter" idx="1"/>
              </p:nvPr>
            </p:nvSpPr>
            <p:spPr/>
            <p:txBody>
              <a:bodyPr/>
              <a:lstStyle/>
              <a:p>
                <a:pPr marL="457200">
                  <a:lnSpc>
                    <a:spcPct val="105000"/>
                  </a:lnSpc>
                  <a:spcBef>
                    <a:spcPts val="600"/>
                  </a:spcBef>
                  <a:buSzTx/>
                </a:pPr>
                <a:r>
                  <a:rPr lang="en-US" altLang="zh-CN" dirty="0">
                    <a:cs typeface="Arial" charset="0"/>
                  </a:rPr>
                  <a:t>A </a:t>
                </a:r>
                <a:r>
                  <a:rPr lang="en-US" altLang="zh-CN" b="1" dirty="0">
                    <a:solidFill>
                      <a:srgbClr val="0000FF"/>
                    </a:solidFill>
                    <a:cs typeface="Arial" charset="0"/>
                  </a:rPr>
                  <a:t>recurrence plot</a:t>
                </a:r>
                <a:r>
                  <a:rPr lang="en-US" altLang="zh-CN" b="1" dirty="0">
                    <a:cs typeface="Arial" charset="0"/>
                  </a:rPr>
                  <a:t> </a:t>
                </a:r>
                <a:r>
                  <a:rPr lang="en-US" altLang="zh-CN" dirty="0">
                    <a:cs typeface="Arial" charset="0"/>
                  </a:rPr>
                  <a:t>represents those times at which the system recurs to a former state, i.e. a trajectory visits the same neighborhood in the state space</a:t>
                </a:r>
              </a:p>
              <a:p>
                <a:pPr marL="0" lvl="1" indent="0" eaLnBrk="1" hangingPunct="1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/>
                        </a:rPr>
                        <m:t>𝑅</m:t>
                      </m:r>
                      <m:r>
                        <a:rPr lang="en-US" sz="2000" i="1">
                          <a:latin typeface="Cambria Math"/>
                        </a:rPr>
                        <m:t>(</m:t>
                      </m:r>
                      <m:r>
                        <a:rPr lang="en-US" sz="2000" i="1">
                          <a:latin typeface="Cambria Math"/>
                        </a:rPr>
                        <m:t>𝑖</m:t>
                      </m:r>
                      <m:r>
                        <a:rPr lang="en-US" sz="2000" i="1">
                          <a:latin typeface="Cambria Math"/>
                        </a:rPr>
                        <m:t>,</m:t>
                      </m:r>
                      <m:r>
                        <a:rPr lang="en-US" sz="2000" i="1">
                          <a:latin typeface="Cambria Math"/>
                        </a:rPr>
                        <m:t>𝑗</m:t>
                      </m:r>
                      <m:r>
                        <a:rPr lang="en-US" sz="2000" i="1">
                          <a:latin typeface="Cambria Math"/>
                        </a:rPr>
                        <m:t>)=</m:t>
                      </m:r>
                      <m:r>
                        <m:rPr>
                          <m:sty m:val="p"/>
                        </m:rPr>
                        <a:rPr lang="en-US" sz="2000">
                          <a:latin typeface="Cambria Math"/>
                        </a:rPr>
                        <m:t>Θ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/>
                            </a:rPr>
                            <m:t>𝜀</m:t>
                          </m:r>
                          <m:r>
                            <a:rPr lang="en-US" sz="2000" i="1">
                              <a:latin typeface="Cambria Math"/>
                            </a:rPr>
                            <m:t>−</m:t>
                          </m:r>
                          <m:d>
                            <m:dPr>
                              <m:begChr m:val="‖"/>
                              <m:endChr m:val="‖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 i="1">
                                  <a:latin typeface="Cambria Math"/>
                                </a:rPr>
                                <m:t>𝒙</m:t>
                              </m:r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latin typeface="Cambria Math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en-US" sz="20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2000" b="1" i="1">
                                  <a:latin typeface="Cambria Math"/>
                                </a:rPr>
                                <m:t>𝒙</m:t>
                              </m:r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latin typeface="Cambria Math"/>
                                    </a:rPr>
                                    <m:t>𝑗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400" dirty="0"/>
              </a:p>
              <a:p>
                <a:pPr marL="547688" indent="-547688" eaLnBrk="1" hangingPunct="1">
                  <a:defRPr/>
                </a:pPr>
                <a:endParaRPr lang="en-US" altLang="zh-CN" sz="2800" i="1" dirty="0">
                  <a:cs typeface="Times New Roman" pitchFamily="18" charset="0"/>
                </a:endParaRPr>
              </a:p>
              <a:p>
                <a:pPr marL="547688" indent="-547688" eaLnBrk="1" hangingPunct="1">
                  <a:defRPr/>
                </a:pPr>
                <a:endParaRPr lang="en-US" altLang="zh-CN" sz="2800" i="1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 rotWithShape="1">
                <a:blip r:embed="rId3"/>
                <a:stretch>
                  <a:fillRect t="-1111" r="-1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066800" y="5791200"/>
                <a:ext cx="7467600" cy="982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Time delay embedding theorem: </a:t>
                </a:r>
                <a14:m>
                  <m:oMath xmlns:m="http://schemas.openxmlformats.org/officeDocument/2006/math">
                    <m:r>
                      <a:rPr lang="en-US" sz="1800" b="1" i="1">
                        <a:latin typeface="Cambria Math"/>
                      </a:rPr>
                      <m:t>𝒙</m:t>
                    </m:r>
                    <m:d>
                      <m:dPr>
                        <m:ctrlPr>
                          <a:rPr lang="en-US" sz="18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/>
                          </a:rPr>
                          <m:t>𝑛</m:t>
                        </m:r>
                      </m:e>
                    </m:d>
                    <m:r>
                      <a:rPr lang="en-US" sz="1800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800" i="1"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  <m:r>
                          <a:rPr lang="en-US" sz="1800" i="1">
                            <a:latin typeface="Cambria Math"/>
                          </a:rPr>
                          <m:t>,</m:t>
                        </m:r>
                        <m:r>
                          <a:rPr lang="en-US" sz="1800" i="1">
                            <a:latin typeface="Cambria Math"/>
                            <a:ea typeface="Cambria Math"/>
                          </a:rPr>
                          <m:t>⋯,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800" i="1">
                                <a:latin typeface="Cambria Math"/>
                                <a:ea typeface="Cambria Math"/>
                              </a:rPr>
                              <m:t>𝑛</m:t>
                            </m:r>
                            <m:r>
                              <a:rPr lang="en-US" sz="1800" i="1">
                                <a:latin typeface="Cambria Math"/>
                                <a:ea typeface="Cambria Math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1800" i="1">
                                    <a:latin typeface="Cambria Math"/>
                                    <a:ea typeface="Cambria Math"/>
                                  </a:rPr>
                                  <m:t>𝑀</m:t>
                                </m:r>
                                <m:r>
                                  <a:rPr lang="en-US" sz="1800" i="1">
                                    <a:latin typeface="Cambria Math"/>
                                    <a:ea typeface="Cambria Math"/>
                                  </a:rPr>
                                  <m:t>−1</m:t>
                                </m:r>
                              </m:e>
                            </m:d>
                            <m:r>
                              <a:rPr lang="en-US" sz="1800" i="1">
                                <a:latin typeface="Cambria Math"/>
                                <a:ea typeface="Cambria Math"/>
                              </a:rPr>
                              <m:t>𝜏</m:t>
                            </m:r>
                          </m:sub>
                        </m:sSub>
                      </m:e>
                    </m:d>
                  </m:oMath>
                </a14:m>
                <a:endParaRPr lang="en-US" sz="1800" dirty="0"/>
              </a:p>
              <a:p>
                <a:pPr>
                  <a:lnSpc>
                    <a:spcPct val="150000"/>
                  </a:lnSpc>
                </a:pPr>
                <a:r>
                  <a:rPr lang="en-US" sz="1800" b="1" dirty="0">
                    <a:solidFill>
                      <a:srgbClr val="0000FF"/>
                    </a:solidFill>
                  </a:rPr>
                  <a:t>mutual information</a:t>
                </a:r>
                <a:r>
                  <a:rPr lang="en-US" sz="1800" dirty="0"/>
                  <a:t> (MI) – </a:t>
                </a:r>
                <a:r>
                  <a:rPr lang="el-GR" sz="1800" i="1" dirty="0"/>
                  <a:t>τ</a:t>
                </a:r>
                <a:r>
                  <a:rPr lang="en-US" sz="1800" dirty="0"/>
                  <a:t> and </a:t>
                </a:r>
                <a:r>
                  <a:rPr lang="en-US" sz="1800" b="1" dirty="0">
                    <a:solidFill>
                      <a:srgbClr val="0000FF"/>
                    </a:solidFill>
                  </a:rPr>
                  <a:t>false nearest neighbors</a:t>
                </a:r>
                <a:r>
                  <a:rPr lang="en-US" sz="1800" dirty="0"/>
                  <a:t> (FNN) – </a:t>
                </a:r>
                <a:r>
                  <a:rPr lang="en-US" sz="1800" i="1" dirty="0"/>
                  <a:t>M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5791200"/>
                <a:ext cx="7467600" cy="982320"/>
              </a:xfrm>
              <a:prstGeom prst="rect">
                <a:avLst/>
              </a:prstGeom>
              <a:blipFill rotWithShape="1">
                <a:blip r:embed="rId5"/>
                <a:stretch>
                  <a:fillRect l="-653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20" y="2667000"/>
            <a:ext cx="6583680" cy="326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42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Implementation of RP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6397823"/>
            <a:ext cx="800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N. Marwan, </a:t>
            </a:r>
            <a:r>
              <a:rPr lang="en-US" sz="1400" u="sng" dirty="0">
                <a:solidFill>
                  <a:srgbClr val="0000FF"/>
                </a:solidFill>
              </a:rPr>
              <a:t>http://www.recurrence-plot.tk/</a:t>
            </a:r>
          </a:p>
        </p:txBody>
      </p:sp>
      <p:pic>
        <p:nvPicPr>
          <p:cNvPr id="4" name="RP-Plot_baofeng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5797" r="15797"/>
          <a:stretch/>
        </p:blipFill>
        <p:spPr>
          <a:xfrm>
            <a:off x="1676400" y="1143000"/>
            <a:ext cx="5867400" cy="525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84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1295400" y="254000"/>
            <a:ext cx="652092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/>
              <a:t>Structures in Recurrence Plots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6313" y="5181600"/>
            <a:ext cx="77724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7472" indent="-347472">
              <a:buFont typeface="Wingdings" pitchFamily="2" charset="2"/>
              <a:buChar char="q"/>
            </a:pPr>
            <a:r>
              <a:rPr lang="en-US" b="1" dirty="0">
                <a:solidFill>
                  <a:srgbClr val="0000FF"/>
                </a:solidFill>
              </a:rPr>
              <a:t>Small-scale</a:t>
            </a:r>
            <a:r>
              <a:rPr lang="en-US" dirty="0"/>
              <a:t> structures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/>
              <a:t>single dots, diagonal and vertical lines</a:t>
            </a:r>
          </a:p>
          <a:p>
            <a:pPr marL="347472" indent="-347472">
              <a:buFont typeface="Wingdings" pitchFamily="2" charset="2"/>
              <a:buChar char="q"/>
            </a:pPr>
            <a:r>
              <a:rPr lang="en-US" b="1" dirty="0">
                <a:solidFill>
                  <a:srgbClr val="0000FF"/>
                </a:solidFill>
              </a:rPr>
              <a:t>Large-scale</a:t>
            </a:r>
            <a:r>
              <a:rPr lang="en-US" dirty="0"/>
              <a:t> structures 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/>
              <a:t>homogenous, periodic and disrupted visualization</a:t>
            </a:r>
            <a:r>
              <a:rPr lang="en-US" dirty="0"/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71600" y="4751044"/>
            <a:ext cx="228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Linear System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0000" y="4737377"/>
            <a:ext cx="2794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Nonlinear System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24600" y="4751044"/>
            <a:ext cx="228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Random System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41575" y="1167763"/>
            <a:ext cx="7739112" cy="3623114"/>
            <a:chOff x="931697" y="1767317"/>
            <a:chExt cx="7264615" cy="2998797"/>
          </a:xfrm>
        </p:grpSpPr>
        <p:pic>
          <p:nvPicPr>
            <p:cNvPr id="14" name="Picture 8"/>
            <p:cNvPicPr preferRelativeResize="0"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76"/>
            <a:stretch/>
          </p:blipFill>
          <p:spPr bwMode="auto">
            <a:xfrm>
              <a:off x="931697" y="2789968"/>
              <a:ext cx="2356724" cy="1946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0"/>
            <p:cNvPicPr preferRelativeResize="0"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55"/>
            <a:stretch/>
          </p:blipFill>
          <p:spPr bwMode="auto">
            <a:xfrm>
              <a:off x="3382891" y="2708481"/>
              <a:ext cx="2380905" cy="2024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8"/>
            <p:cNvPicPr preferRelativeResize="0"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09"/>
            <a:stretch/>
          </p:blipFill>
          <p:spPr bwMode="auto">
            <a:xfrm>
              <a:off x="5815407" y="2782958"/>
              <a:ext cx="2380905" cy="1983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6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4867" y="1799374"/>
              <a:ext cx="2292031" cy="950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47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290" y="1767317"/>
              <a:ext cx="2298132" cy="9705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47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2135" y="1801566"/>
              <a:ext cx="2331751" cy="981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19750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958850"/>
            <a:ext cx="2895600" cy="274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60438"/>
            <a:ext cx="3657600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944938"/>
            <a:ext cx="358140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932238"/>
            <a:ext cx="2895600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2286000" y="304800"/>
            <a:ext cx="4495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kumimoji="1" lang="en-US" altLang="ko-KR" b="1" i="1" dirty="0">
                <a:solidFill>
                  <a:srgbClr val="0000FF"/>
                </a:solidFill>
              </a:rPr>
              <a:t>Stationary Segment Detection (1)</a:t>
            </a:r>
            <a:endParaRPr kumimoji="1" lang="en-US" altLang="zh-CN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121286"/>
      </p:ext>
    </p:extLst>
  </p:cSld>
  <p:clrMapOvr>
    <a:masterClrMapping/>
  </p:clrMapOvr>
  <p:transition advClick="0"/>
</p:sld>
</file>

<file path=ppt/theme/theme1.xml><?xml version="1.0" encoding="utf-8"?>
<a:theme xmlns:a="http://schemas.openxmlformats.org/drawingml/2006/main" name="Custom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Custom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MacintoshHD:Desktop Folder:Utilities:Microsoft Office:Microsoft PowerPoint 4:</Template>
  <TotalTime>38599</TotalTime>
  <Pages>24</Pages>
  <Words>2494</Words>
  <Application>Microsoft Office PowerPoint</Application>
  <PresentationFormat>Letter Paper (8.5x11 in)</PresentationFormat>
  <Paragraphs>266</Paragraphs>
  <Slides>25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Gulim</vt:lpstr>
      <vt:lpstr>Arial</vt:lpstr>
      <vt:lpstr>Cambria Math</vt:lpstr>
      <vt:lpstr>Times New Roman</vt:lpstr>
      <vt:lpstr>Wingdings</vt:lpstr>
      <vt:lpstr>Custom Design</vt:lpstr>
      <vt:lpstr>PowerPoint Presentation</vt:lpstr>
      <vt:lpstr>Relevant Publications</vt:lpstr>
      <vt:lpstr>Outline</vt:lpstr>
      <vt:lpstr>Recurrence</vt:lpstr>
      <vt:lpstr>Poincare ́ Recurrence Theorem</vt:lpstr>
      <vt:lpstr>Recurrence Plots</vt:lpstr>
      <vt:lpstr>Practical Implementation of RP</vt:lpstr>
      <vt:lpstr>PowerPoint Presentation</vt:lpstr>
      <vt:lpstr>PowerPoint Presentation</vt:lpstr>
      <vt:lpstr>PowerPoint Presentation</vt:lpstr>
      <vt:lpstr>PowerPoint Presentation</vt:lpstr>
      <vt:lpstr>Selection of threshold ε</vt:lpstr>
      <vt:lpstr>Modifications and Extensions</vt:lpstr>
      <vt:lpstr>Cross Recurrence Plot</vt:lpstr>
      <vt:lpstr>Correlation Sum </vt:lpstr>
      <vt:lpstr>Space Time Separation Plot</vt:lpstr>
      <vt:lpstr>STP Examples</vt:lpstr>
      <vt:lpstr>Recurrence Features</vt:lpstr>
      <vt:lpstr>RQA − Histogram</vt:lpstr>
      <vt:lpstr>Recurrence Quantification Analysis</vt:lpstr>
      <vt:lpstr>RQA (cont.)</vt:lpstr>
      <vt:lpstr>Extension to spatial data</vt:lpstr>
      <vt:lpstr>SRP Examples</vt:lpstr>
      <vt:lpstr>References</vt:lpstr>
      <vt:lpstr>END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Ch8_pres</dc:title>
  <dc:subject>Performance Surfaces</dc:subject>
  <dc:creator>hagan</dc:creator>
  <cp:lastModifiedBy>Yang, Hui</cp:lastModifiedBy>
  <cp:revision>903</cp:revision>
  <cp:lastPrinted>1996-02-11T20:59:49Z</cp:lastPrinted>
  <dcterms:created xsi:type="dcterms:W3CDTF">1996-02-07T11:13:38Z</dcterms:created>
  <dcterms:modified xsi:type="dcterms:W3CDTF">2023-05-11T00:19:46Z</dcterms:modified>
</cp:coreProperties>
</file>